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0" r:id="rId2"/>
    <p:sldId id="410" r:id="rId3"/>
    <p:sldId id="414" r:id="rId4"/>
    <p:sldId id="411" r:id="rId5"/>
    <p:sldId id="412" r:id="rId6"/>
    <p:sldId id="413" r:id="rId7"/>
    <p:sldId id="415" r:id="rId8"/>
    <p:sldId id="357" r:id="rId9"/>
    <p:sldId id="409" r:id="rId10"/>
    <p:sldId id="352" r:id="rId11"/>
    <p:sldId id="416" r:id="rId12"/>
    <p:sldId id="422" r:id="rId13"/>
    <p:sldId id="424" r:id="rId14"/>
    <p:sldId id="425" r:id="rId15"/>
    <p:sldId id="417" r:id="rId16"/>
    <p:sldId id="418" r:id="rId17"/>
    <p:sldId id="423" r:id="rId18"/>
    <p:sldId id="419" r:id="rId19"/>
    <p:sldId id="421" r:id="rId20"/>
    <p:sldId id="420" r:id="rId21"/>
    <p:sldId id="325" r:id="rId22"/>
    <p:sldId id="326" r:id="rId23"/>
    <p:sldId id="400" r:id="rId24"/>
    <p:sldId id="397" r:id="rId25"/>
    <p:sldId id="407" r:id="rId26"/>
    <p:sldId id="408" r:id="rId2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2149">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xing Wu" initials="DW" lastIdx="2" clrIdx="0">
    <p:extLst>
      <p:ext uri="{19B8F6BF-5375-455C-9EA6-DF929625EA0E}">
        <p15:presenceInfo xmlns:p15="http://schemas.microsoft.com/office/powerpoint/2012/main" xmlns="" userId="37b31389e49e6c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A900"/>
    <a:srgbClr val="4BDAED"/>
    <a:srgbClr val="D60093"/>
    <a:srgbClr val="99A19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81520" autoAdjust="0"/>
  </p:normalViewPr>
  <p:slideViewPr>
    <p:cSldViewPr snapToObjects="1">
      <p:cViewPr varScale="1">
        <p:scale>
          <a:sx n="72" d="100"/>
          <a:sy n="72" d="100"/>
        </p:scale>
        <p:origin x="-1794" y="-24"/>
      </p:cViewPr>
      <p:guideLst>
        <p:guide orient="horz" pos="2149"/>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6-02T20:58:11.564" idx="2">
    <p:pos x="1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9B8FB4-AE4A-42E2-AA5E-6C75108A2897}" type="doc">
      <dgm:prSet loTypeId="urn:microsoft.com/office/officeart/2005/8/layout/cycle8" loCatId="cycle" qsTypeId="urn:microsoft.com/office/officeart/2005/8/quickstyle/simple1" qsCatId="simple" csTypeId="urn:microsoft.com/office/officeart/2005/8/colors/accent1_2" csCatId="accent1" phldr="1"/>
      <dgm:spPr/>
    </dgm:pt>
    <dgm:pt modelId="{78B36AD9-8A0B-4C51-B374-27ED96A6F557}">
      <dgm:prSet phldrT="[文本]" custT="1"/>
      <dgm:spPr/>
      <dgm:t>
        <a:bodyPr/>
        <a:lstStyle/>
        <a:p>
          <a:r>
            <a:rPr lang="en-US" altLang="zh-CN" sz="2800" b="1" dirty="0" smtClean="0">
              <a:solidFill>
                <a:schemeClr val="tx1"/>
              </a:solidFill>
              <a:latin typeface="微软雅黑" panose="020B0503020204020204" pitchFamily="34" charset="-122"/>
              <a:ea typeface="微软雅黑" panose="020B0503020204020204" pitchFamily="34" charset="-122"/>
            </a:rPr>
            <a:t>A relation-ship</a:t>
          </a:r>
          <a:endParaRPr lang="zh-CN" altLang="en-US" sz="2800" b="1" dirty="0">
            <a:solidFill>
              <a:schemeClr val="tx1"/>
            </a:solidFill>
            <a:latin typeface="微软雅黑" panose="020B0503020204020204" pitchFamily="34" charset="-122"/>
            <a:ea typeface="微软雅黑" panose="020B0503020204020204" pitchFamily="34" charset="-122"/>
          </a:endParaRPr>
        </a:p>
      </dgm:t>
    </dgm:pt>
    <dgm:pt modelId="{9AED941F-E867-4094-9E16-BA495C440625}" type="parTrans" cxnId="{EF31B3DB-5749-4DE9-961F-6E4D94020F10}">
      <dgm:prSet/>
      <dgm:spPr/>
      <dgm:t>
        <a:bodyPr/>
        <a:lstStyle/>
        <a:p>
          <a:endParaRPr lang="zh-CN" altLang="en-US" sz="2800" b="1">
            <a:solidFill>
              <a:schemeClr val="tx1"/>
            </a:solidFill>
            <a:latin typeface="微软雅黑" panose="020B0503020204020204" pitchFamily="34" charset="-122"/>
            <a:ea typeface="微软雅黑" panose="020B0503020204020204" pitchFamily="34" charset="-122"/>
          </a:endParaRPr>
        </a:p>
      </dgm:t>
    </dgm:pt>
    <dgm:pt modelId="{8C97720B-9867-4267-859F-80CFFF4FF73C}" type="sibTrans" cxnId="{EF31B3DB-5749-4DE9-961F-6E4D94020F10}">
      <dgm:prSet/>
      <dgm:spPr/>
      <dgm:t>
        <a:bodyPr/>
        <a:lstStyle/>
        <a:p>
          <a:endParaRPr lang="zh-CN" altLang="en-US" sz="2800" b="1">
            <a:solidFill>
              <a:schemeClr val="tx1"/>
            </a:solidFill>
            <a:latin typeface="微软雅黑" panose="020B0503020204020204" pitchFamily="34" charset="-122"/>
            <a:ea typeface="微软雅黑" panose="020B0503020204020204" pitchFamily="34" charset="-122"/>
          </a:endParaRPr>
        </a:p>
      </dgm:t>
    </dgm:pt>
    <dgm:pt modelId="{199679F7-DB9B-4BAF-BB0D-A0B921483FFA}">
      <dgm:prSet phldrT="[文本]" custT="1"/>
      <dgm:spPr/>
      <dgm:t>
        <a:bodyPr/>
        <a:lstStyle/>
        <a:p>
          <a:r>
            <a:rPr lang="en-US" altLang="zh-CN" sz="2800" b="1" dirty="0" smtClean="0">
              <a:solidFill>
                <a:schemeClr val="tx1"/>
              </a:solidFill>
              <a:latin typeface="微软雅黑" panose="020B0503020204020204" pitchFamily="34" charset="-122"/>
              <a:ea typeface="微软雅黑" panose="020B0503020204020204" pitchFamily="34" charset="-122"/>
            </a:rPr>
            <a:t>A process</a:t>
          </a:r>
          <a:endParaRPr lang="zh-CN" altLang="en-US" sz="2800" b="1" dirty="0">
            <a:solidFill>
              <a:schemeClr val="tx1"/>
            </a:solidFill>
            <a:latin typeface="微软雅黑" panose="020B0503020204020204" pitchFamily="34" charset="-122"/>
            <a:ea typeface="微软雅黑" panose="020B0503020204020204" pitchFamily="34" charset="-122"/>
          </a:endParaRPr>
        </a:p>
      </dgm:t>
    </dgm:pt>
    <dgm:pt modelId="{9B74083E-D101-4F58-8DC1-EC6E44154754}" type="parTrans" cxnId="{BA2F192A-29A3-42DB-88A7-EDC95182680D}">
      <dgm:prSet/>
      <dgm:spPr/>
      <dgm:t>
        <a:bodyPr/>
        <a:lstStyle/>
        <a:p>
          <a:endParaRPr lang="zh-CN" altLang="en-US" sz="2800" b="1">
            <a:solidFill>
              <a:schemeClr val="tx1"/>
            </a:solidFill>
            <a:latin typeface="微软雅黑" panose="020B0503020204020204" pitchFamily="34" charset="-122"/>
            <a:ea typeface="微软雅黑" panose="020B0503020204020204" pitchFamily="34" charset="-122"/>
          </a:endParaRPr>
        </a:p>
      </dgm:t>
    </dgm:pt>
    <dgm:pt modelId="{AA024F2E-8E50-4D73-8B29-230ABCD22584}" type="sibTrans" cxnId="{BA2F192A-29A3-42DB-88A7-EDC95182680D}">
      <dgm:prSet/>
      <dgm:spPr/>
      <dgm:t>
        <a:bodyPr/>
        <a:lstStyle/>
        <a:p>
          <a:endParaRPr lang="zh-CN" altLang="en-US" sz="2800" b="1">
            <a:solidFill>
              <a:schemeClr val="tx1"/>
            </a:solidFill>
            <a:latin typeface="微软雅黑" panose="020B0503020204020204" pitchFamily="34" charset="-122"/>
            <a:ea typeface="微软雅黑" panose="020B0503020204020204" pitchFamily="34" charset="-122"/>
          </a:endParaRPr>
        </a:p>
      </dgm:t>
    </dgm:pt>
    <dgm:pt modelId="{94D40DDE-8995-45E2-9A4F-AA11976D2F0B}">
      <dgm:prSet phldrT="[文本]" custT="1"/>
      <dgm:spPr/>
      <dgm:t>
        <a:bodyPr/>
        <a:lstStyle/>
        <a:p>
          <a:r>
            <a:rPr lang="en-US" altLang="zh-CN" sz="2800" b="1" dirty="0" smtClean="0">
              <a:solidFill>
                <a:schemeClr val="tx1"/>
              </a:solidFill>
              <a:latin typeface="微软雅黑" panose="020B0503020204020204" pitchFamily="34" charset="-122"/>
              <a:ea typeface="微软雅黑" panose="020B0503020204020204" pitchFamily="34" charset="-122"/>
            </a:rPr>
            <a:t>A division</a:t>
          </a:r>
          <a:endParaRPr lang="zh-CN" altLang="en-US" sz="2800" b="1" dirty="0">
            <a:solidFill>
              <a:schemeClr val="tx1"/>
            </a:solidFill>
            <a:latin typeface="微软雅黑" panose="020B0503020204020204" pitchFamily="34" charset="-122"/>
            <a:ea typeface="微软雅黑" panose="020B0503020204020204" pitchFamily="34" charset="-122"/>
          </a:endParaRPr>
        </a:p>
      </dgm:t>
    </dgm:pt>
    <dgm:pt modelId="{C819EE8D-960B-45BB-A8B9-D7CE4BD272DF}" type="parTrans" cxnId="{A2F8A07C-2AE5-4DF2-AD50-98E1125D7355}">
      <dgm:prSet/>
      <dgm:spPr/>
      <dgm:t>
        <a:bodyPr/>
        <a:lstStyle/>
        <a:p>
          <a:endParaRPr lang="zh-CN" altLang="en-US" sz="2800" b="1">
            <a:solidFill>
              <a:schemeClr val="tx1"/>
            </a:solidFill>
            <a:latin typeface="微软雅黑" panose="020B0503020204020204" pitchFamily="34" charset="-122"/>
            <a:ea typeface="微软雅黑" panose="020B0503020204020204" pitchFamily="34" charset="-122"/>
          </a:endParaRPr>
        </a:p>
      </dgm:t>
    </dgm:pt>
    <dgm:pt modelId="{A7B43C90-B58C-4C57-A451-1D3A8D05381A}" type="sibTrans" cxnId="{A2F8A07C-2AE5-4DF2-AD50-98E1125D7355}">
      <dgm:prSet/>
      <dgm:spPr/>
      <dgm:t>
        <a:bodyPr/>
        <a:lstStyle/>
        <a:p>
          <a:endParaRPr lang="zh-CN" altLang="en-US" sz="2800" b="1">
            <a:solidFill>
              <a:schemeClr val="tx1"/>
            </a:solidFill>
            <a:latin typeface="微软雅黑" panose="020B0503020204020204" pitchFamily="34" charset="-122"/>
            <a:ea typeface="微软雅黑" panose="020B0503020204020204" pitchFamily="34" charset="-122"/>
          </a:endParaRPr>
        </a:p>
      </dgm:t>
    </dgm:pt>
    <dgm:pt modelId="{E9BB345C-ABA0-48A0-A117-A6BED0C227CE}" type="pres">
      <dgm:prSet presAssocID="{209B8FB4-AE4A-42E2-AA5E-6C75108A2897}" presName="compositeShape" presStyleCnt="0">
        <dgm:presLayoutVars>
          <dgm:chMax val="7"/>
          <dgm:dir/>
          <dgm:resizeHandles val="exact"/>
        </dgm:presLayoutVars>
      </dgm:prSet>
      <dgm:spPr/>
    </dgm:pt>
    <dgm:pt modelId="{F40045B7-187E-4D55-8F20-45DB72577379}" type="pres">
      <dgm:prSet presAssocID="{209B8FB4-AE4A-42E2-AA5E-6C75108A2897}" presName="wedge1" presStyleLbl="node1" presStyleIdx="0" presStyleCnt="3"/>
      <dgm:spPr/>
      <dgm:t>
        <a:bodyPr/>
        <a:lstStyle/>
        <a:p>
          <a:endParaRPr lang="zh-CN" altLang="en-US"/>
        </a:p>
      </dgm:t>
    </dgm:pt>
    <dgm:pt modelId="{A22ADECF-C69E-4E14-A1E5-62DBC1F677C9}" type="pres">
      <dgm:prSet presAssocID="{209B8FB4-AE4A-42E2-AA5E-6C75108A2897}" presName="dummy1a" presStyleCnt="0"/>
      <dgm:spPr/>
    </dgm:pt>
    <dgm:pt modelId="{0D0E1EBC-B157-4E29-B489-A889CEA54E76}" type="pres">
      <dgm:prSet presAssocID="{209B8FB4-AE4A-42E2-AA5E-6C75108A2897}" presName="dummy1b" presStyleCnt="0"/>
      <dgm:spPr/>
    </dgm:pt>
    <dgm:pt modelId="{1DC87E3B-2DB3-4D3D-B914-3025A4085820}" type="pres">
      <dgm:prSet presAssocID="{209B8FB4-AE4A-42E2-AA5E-6C75108A2897}" presName="wedge1Tx" presStyleLbl="node1" presStyleIdx="0" presStyleCnt="3">
        <dgm:presLayoutVars>
          <dgm:chMax val="0"/>
          <dgm:chPref val="0"/>
          <dgm:bulletEnabled val="1"/>
        </dgm:presLayoutVars>
      </dgm:prSet>
      <dgm:spPr/>
      <dgm:t>
        <a:bodyPr/>
        <a:lstStyle/>
        <a:p>
          <a:endParaRPr lang="zh-CN" altLang="en-US"/>
        </a:p>
      </dgm:t>
    </dgm:pt>
    <dgm:pt modelId="{10204EC2-D736-4C82-BBC3-A241990E3EE7}" type="pres">
      <dgm:prSet presAssocID="{209B8FB4-AE4A-42E2-AA5E-6C75108A2897}" presName="wedge2" presStyleLbl="node1" presStyleIdx="1" presStyleCnt="3"/>
      <dgm:spPr/>
      <dgm:t>
        <a:bodyPr/>
        <a:lstStyle/>
        <a:p>
          <a:endParaRPr lang="zh-CN" altLang="en-US"/>
        </a:p>
      </dgm:t>
    </dgm:pt>
    <dgm:pt modelId="{A8C3833C-2EE4-4148-91D2-614CA4C3BF53}" type="pres">
      <dgm:prSet presAssocID="{209B8FB4-AE4A-42E2-AA5E-6C75108A2897}" presName="dummy2a" presStyleCnt="0"/>
      <dgm:spPr/>
    </dgm:pt>
    <dgm:pt modelId="{AE850970-D28C-4667-A82E-BD687A2D6C71}" type="pres">
      <dgm:prSet presAssocID="{209B8FB4-AE4A-42E2-AA5E-6C75108A2897}" presName="dummy2b" presStyleCnt="0"/>
      <dgm:spPr/>
    </dgm:pt>
    <dgm:pt modelId="{A6CEB3CF-1324-436F-8A22-7A9E0F3201B3}" type="pres">
      <dgm:prSet presAssocID="{209B8FB4-AE4A-42E2-AA5E-6C75108A2897}" presName="wedge2Tx" presStyleLbl="node1" presStyleIdx="1" presStyleCnt="3">
        <dgm:presLayoutVars>
          <dgm:chMax val="0"/>
          <dgm:chPref val="0"/>
          <dgm:bulletEnabled val="1"/>
        </dgm:presLayoutVars>
      </dgm:prSet>
      <dgm:spPr/>
      <dgm:t>
        <a:bodyPr/>
        <a:lstStyle/>
        <a:p>
          <a:endParaRPr lang="zh-CN" altLang="en-US"/>
        </a:p>
      </dgm:t>
    </dgm:pt>
    <dgm:pt modelId="{9BDA454E-7D34-45A5-98BE-2F299FA9DCF5}" type="pres">
      <dgm:prSet presAssocID="{209B8FB4-AE4A-42E2-AA5E-6C75108A2897}" presName="wedge3" presStyleLbl="node1" presStyleIdx="2" presStyleCnt="3"/>
      <dgm:spPr/>
      <dgm:t>
        <a:bodyPr/>
        <a:lstStyle/>
        <a:p>
          <a:endParaRPr lang="zh-CN" altLang="en-US"/>
        </a:p>
      </dgm:t>
    </dgm:pt>
    <dgm:pt modelId="{DA5C98A6-6646-4DBB-A4DD-D6098AC48082}" type="pres">
      <dgm:prSet presAssocID="{209B8FB4-AE4A-42E2-AA5E-6C75108A2897}" presName="dummy3a" presStyleCnt="0"/>
      <dgm:spPr/>
    </dgm:pt>
    <dgm:pt modelId="{19A26F1E-1E3D-47E7-93CF-9E27A5E43D52}" type="pres">
      <dgm:prSet presAssocID="{209B8FB4-AE4A-42E2-AA5E-6C75108A2897}" presName="dummy3b" presStyleCnt="0"/>
      <dgm:spPr/>
    </dgm:pt>
    <dgm:pt modelId="{681670C6-3B44-4143-AD49-76B4AFD4944E}" type="pres">
      <dgm:prSet presAssocID="{209B8FB4-AE4A-42E2-AA5E-6C75108A2897}" presName="wedge3Tx" presStyleLbl="node1" presStyleIdx="2" presStyleCnt="3">
        <dgm:presLayoutVars>
          <dgm:chMax val="0"/>
          <dgm:chPref val="0"/>
          <dgm:bulletEnabled val="1"/>
        </dgm:presLayoutVars>
      </dgm:prSet>
      <dgm:spPr/>
      <dgm:t>
        <a:bodyPr/>
        <a:lstStyle/>
        <a:p>
          <a:endParaRPr lang="zh-CN" altLang="en-US"/>
        </a:p>
      </dgm:t>
    </dgm:pt>
    <dgm:pt modelId="{1E4C1D73-344E-4F12-8F3B-005ACD313BE0}" type="pres">
      <dgm:prSet presAssocID="{8C97720B-9867-4267-859F-80CFFF4FF73C}" presName="arrowWedge1" presStyleLbl="fgSibTrans2D1" presStyleIdx="0" presStyleCnt="3"/>
      <dgm:spPr/>
    </dgm:pt>
    <dgm:pt modelId="{A17EBF6A-D66C-4196-A95D-9C6E6365BCD2}" type="pres">
      <dgm:prSet presAssocID="{AA024F2E-8E50-4D73-8B29-230ABCD22584}" presName="arrowWedge2" presStyleLbl="fgSibTrans2D1" presStyleIdx="1" presStyleCnt="3"/>
      <dgm:spPr/>
    </dgm:pt>
    <dgm:pt modelId="{BA40DB99-2570-4FB7-971B-5957AB68E623}" type="pres">
      <dgm:prSet presAssocID="{A7B43C90-B58C-4C57-A451-1D3A8D05381A}" presName="arrowWedge3" presStyleLbl="fgSibTrans2D1" presStyleIdx="2" presStyleCnt="3"/>
      <dgm:spPr/>
    </dgm:pt>
  </dgm:ptLst>
  <dgm:cxnLst>
    <dgm:cxn modelId="{7AC341A2-38FC-4960-9D7B-BEBC931FAC51}" type="presOf" srcId="{94D40DDE-8995-45E2-9A4F-AA11976D2F0B}" destId="{9BDA454E-7D34-45A5-98BE-2F299FA9DCF5}" srcOrd="0" destOrd="0" presId="urn:microsoft.com/office/officeart/2005/8/layout/cycle8"/>
    <dgm:cxn modelId="{31057929-0567-45D6-83B1-65D9799C94FC}" type="presOf" srcId="{78B36AD9-8A0B-4C51-B374-27ED96A6F557}" destId="{1DC87E3B-2DB3-4D3D-B914-3025A4085820}" srcOrd="1" destOrd="0" presId="urn:microsoft.com/office/officeart/2005/8/layout/cycle8"/>
    <dgm:cxn modelId="{5449AD4F-5C2A-43BD-9139-30ABEA515A15}" type="presOf" srcId="{78B36AD9-8A0B-4C51-B374-27ED96A6F557}" destId="{F40045B7-187E-4D55-8F20-45DB72577379}" srcOrd="0" destOrd="0" presId="urn:microsoft.com/office/officeart/2005/8/layout/cycle8"/>
    <dgm:cxn modelId="{A2F8A07C-2AE5-4DF2-AD50-98E1125D7355}" srcId="{209B8FB4-AE4A-42E2-AA5E-6C75108A2897}" destId="{94D40DDE-8995-45E2-9A4F-AA11976D2F0B}" srcOrd="2" destOrd="0" parTransId="{C819EE8D-960B-45BB-A8B9-D7CE4BD272DF}" sibTransId="{A7B43C90-B58C-4C57-A451-1D3A8D05381A}"/>
    <dgm:cxn modelId="{44525D7E-34CF-4CF2-869F-B2B2C514C731}" type="presOf" srcId="{94D40DDE-8995-45E2-9A4F-AA11976D2F0B}" destId="{681670C6-3B44-4143-AD49-76B4AFD4944E}" srcOrd="1" destOrd="0" presId="urn:microsoft.com/office/officeart/2005/8/layout/cycle8"/>
    <dgm:cxn modelId="{159A6973-7DE6-402F-A983-94824CF19F6F}" type="presOf" srcId="{199679F7-DB9B-4BAF-BB0D-A0B921483FFA}" destId="{A6CEB3CF-1324-436F-8A22-7A9E0F3201B3}" srcOrd="1" destOrd="0" presId="urn:microsoft.com/office/officeart/2005/8/layout/cycle8"/>
    <dgm:cxn modelId="{EF31B3DB-5749-4DE9-961F-6E4D94020F10}" srcId="{209B8FB4-AE4A-42E2-AA5E-6C75108A2897}" destId="{78B36AD9-8A0B-4C51-B374-27ED96A6F557}" srcOrd="0" destOrd="0" parTransId="{9AED941F-E867-4094-9E16-BA495C440625}" sibTransId="{8C97720B-9867-4267-859F-80CFFF4FF73C}"/>
    <dgm:cxn modelId="{04DAE14E-86F5-4E7F-851D-A81A853CE68A}" type="presOf" srcId="{209B8FB4-AE4A-42E2-AA5E-6C75108A2897}" destId="{E9BB345C-ABA0-48A0-A117-A6BED0C227CE}" srcOrd="0" destOrd="0" presId="urn:microsoft.com/office/officeart/2005/8/layout/cycle8"/>
    <dgm:cxn modelId="{BA2F192A-29A3-42DB-88A7-EDC95182680D}" srcId="{209B8FB4-AE4A-42E2-AA5E-6C75108A2897}" destId="{199679F7-DB9B-4BAF-BB0D-A0B921483FFA}" srcOrd="1" destOrd="0" parTransId="{9B74083E-D101-4F58-8DC1-EC6E44154754}" sibTransId="{AA024F2E-8E50-4D73-8B29-230ABCD22584}"/>
    <dgm:cxn modelId="{83F411C3-4D8F-416A-9B44-CD7F2E2C2E82}" type="presOf" srcId="{199679F7-DB9B-4BAF-BB0D-A0B921483FFA}" destId="{10204EC2-D736-4C82-BBC3-A241990E3EE7}" srcOrd="0" destOrd="0" presId="urn:microsoft.com/office/officeart/2005/8/layout/cycle8"/>
    <dgm:cxn modelId="{D9FC204F-8D52-49B4-846E-0B02610F1766}" type="presParOf" srcId="{E9BB345C-ABA0-48A0-A117-A6BED0C227CE}" destId="{F40045B7-187E-4D55-8F20-45DB72577379}" srcOrd="0" destOrd="0" presId="urn:microsoft.com/office/officeart/2005/8/layout/cycle8"/>
    <dgm:cxn modelId="{0E6C7DC1-DD62-442B-9AD6-87E2F17DAC7F}" type="presParOf" srcId="{E9BB345C-ABA0-48A0-A117-A6BED0C227CE}" destId="{A22ADECF-C69E-4E14-A1E5-62DBC1F677C9}" srcOrd="1" destOrd="0" presId="urn:microsoft.com/office/officeart/2005/8/layout/cycle8"/>
    <dgm:cxn modelId="{26246210-F885-4DB7-8E4B-9DB56D18554E}" type="presParOf" srcId="{E9BB345C-ABA0-48A0-A117-A6BED0C227CE}" destId="{0D0E1EBC-B157-4E29-B489-A889CEA54E76}" srcOrd="2" destOrd="0" presId="urn:microsoft.com/office/officeart/2005/8/layout/cycle8"/>
    <dgm:cxn modelId="{3863ED8B-76F0-47C7-81D4-3E55870E7671}" type="presParOf" srcId="{E9BB345C-ABA0-48A0-A117-A6BED0C227CE}" destId="{1DC87E3B-2DB3-4D3D-B914-3025A4085820}" srcOrd="3" destOrd="0" presId="urn:microsoft.com/office/officeart/2005/8/layout/cycle8"/>
    <dgm:cxn modelId="{734D7BC7-9152-4A0B-A8E9-895DC4FE6147}" type="presParOf" srcId="{E9BB345C-ABA0-48A0-A117-A6BED0C227CE}" destId="{10204EC2-D736-4C82-BBC3-A241990E3EE7}" srcOrd="4" destOrd="0" presId="urn:microsoft.com/office/officeart/2005/8/layout/cycle8"/>
    <dgm:cxn modelId="{5218650A-5BF4-4742-A818-C371852646E6}" type="presParOf" srcId="{E9BB345C-ABA0-48A0-A117-A6BED0C227CE}" destId="{A8C3833C-2EE4-4148-91D2-614CA4C3BF53}" srcOrd="5" destOrd="0" presId="urn:microsoft.com/office/officeart/2005/8/layout/cycle8"/>
    <dgm:cxn modelId="{14B2B245-7A88-4742-A1DE-512284041966}" type="presParOf" srcId="{E9BB345C-ABA0-48A0-A117-A6BED0C227CE}" destId="{AE850970-D28C-4667-A82E-BD687A2D6C71}" srcOrd="6" destOrd="0" presId="urn:microsoft.com/office/officeart/2005/8/layout/cycle8"/>
    <dgm:cxn modelId="{2AB2EBD0-DB6B-48C9-B3AB-56557331AE60}" type="presParOf" srcId="{E9BB345C-ABA0-48A0-A117-A6BED0C227CE}" destId="{A6CEB3CF-1324-436F-8A22-7A9E0F3201B3}" srcOrd="7" destOrd="0" presId="urn:microsoft.com/office/officeart/2005/8/layout/cycle8"/>
    <dgm:cxn modelId="{0F03D4A1-3753-4AD5-9917-94FEDC1B9D0A}" type="presParOf" srcId="{E9BB345C-ABA0-48A0-A117-A6BED0C227CE}" destId="{9BDA454E-7D34-45A5-98BE-2F299FA9DCF5}" srcOrd="8" destOrd="0" presId="urn:microsoft.com/office/officeart/2005/8/layout/cycle8"/>
    <dgm:cxn modelId="{4C21D1B9-F497-4856-B4F5-CCE1712E08CA}" type="presParOf" srcId="{E9BB345C-ABA0-48A0-A117-A6BED0C227CE}" destId="{DA5C98A6-6646-4DBB-A4DD-D6098AC48082}" srcOrd="9" destOrd="0" presId="urn:microsoft.com/office/officeart/2005/8/layout/cycle8"/>
    <dgm:cxn modelId="{7459FA04-A939-4796-8C4E-831F2A0A7B8A}" type="presParOf" srcId="{E9BB345C-ABA0-48A0-A117-A6BED0C227CE}" destId="{19A26F1E-1E3D-47E7-93CF-9E27A5E43D52}" srcOrd="10" destOrd="0" presId="urn:microsoft.com/office/officeart/2005/8/layout/cycle8"/>
    <dgm:cxn modelId="{BA27974B-68DF-411D-90F8-1D7D8908353E}" type="presParOf" srcId="{E9BB345C-ABA0-48A0-A117-A6BED0C227CE}" destId="{681670C6-3B44-4143-AD49-76B4AFD4944E}" srcOrd="11" destOrd="0" presId="urn:microsoft.com/office/officeart/2005/8/layout/cycle8"/>
    <dgm:cxn modelId="{752242D4-3315-4B1F-B6ED-73E1D9DB2EC6}" type="presParOf" srcId="{E9BB345C-ABA0-48A0-A117-A6BED0C227CE}" destId="{1E4C1D73-344E-4F12-8F3B-005ACD313BE0}" srcOrd="12" destOrd="0" presId="urn:microsoft.com/office/officeart/2005/8/layout/cycle8"/>
    <dgm:cxn modelId="{52C90207-AEEE-406A-891E-D3BC5B32859A}" type="presParOf" srcId="{E9BB345C-ABA0-48A0-A117-A6BED0C227CE}" destId="{A17EBF6A-D66C-4196-A95D-9C6E6365BCD2}" srcOrd="13" destOrd="0" presId="urn:microsoft.com/office/officeart/2005/8/layout/cycle8"/>
    <dgm:cxn modelId="{D7D8144C-ECDF-4308-B003-CB61EEB6E039}" type="presParOf" srcId="{E9BB345C-ABA0-48A0-A117-A6BED0C227CE}" destId="{BA40DB99-2570-4FB7-971B-5957AB68E623}" srcOrd="14" destOrd="0" presId="urn:microsoft.com/office/officeart/2005/8/layout/cycle8"/>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0045B7-187E-4D55-8F20-45DB72577379}">
      <dsp:nvSpPr>
        <dsp:cNvPr id="0" name=""/>
        <dsp:cNvSpPr/>
      </dsp:nvSpPr>
      <dsp:spPr>
        <a:xfrm>
          <a:off x="1562032" y="319300"/>
          <a:ext cx="4126348" cy="4126348"/>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latin typeface="微软雅黑" panose="020B0503020204020204" pitchFamily="34" charset="-122"/>
              <a:ea typeface="微软雅黑" panose="020B0503020204020204" pitchFamily="34" charset="-122"/>
            </a:rPr>
            <a:t>一种</a:t>
          </a:r>
          <a:endParaRPr lang="en-US" altLang="zh-CN" sz="2800" b="1" kern="1200" dirty="0" smtClean="0">
            <a:solidFill>
              <a:schemeClr val="tx1"/>
            </a:solidFill>
            <a:latin typeface="微软雅黑" panose="020B0503020204020204" pitchFamily="34" charset="-122"/>
            <a:ea typeface="微软雅黑" panose="020B0503020204020204" pitchFamily="34" charset="-122"/>
          </a:endParaRPr>
        </a:p>
        <a:p>
          <a:pPr lvl="0" algn="ctr" defTabSz="1244600">
            <a:lnSpc>
              <a:spcPct val="90000"/>
            </a:lnSpc>
            <a:spcBef>
              <a:spcPct val="0"/>
            </a:spcBef>
            <a:spcAft>
              <a:spcPct val="35000"/>
            </a:spcAft>
          </a:pPr>
          <a:r>
            <a:rPr lang="zh-CN" altLang="en-US" sz="2800" b="1" kern="1200" dirty="0" smtClean="0">
              <a:solidFill>
                <a:schemeClr val="tx1"/>
              </a:solidFill>
              <a:latin typeface="微软雅黑" panose="020B0503020204020204" pitchFamily="34" charset="-122"/>
              <a:ea typeface="微软雅黑" panose="020B0503020204020204" pitchFamily="34" charset="-122"/>
            </a:rPr>
            <a:t>关系</a:t>
          </a:r>
          <a:endParaRPr lang="zh-CN" altLang="en-US" sz="2800" b="1" kern="1200" dirty="0">
            <a:solidFill>
              <a:schemeClr val="tx1"/>
            </a:solidFill>
            <a:latin typeface="微软雅黑" panose="020B0503020204020204" pitchFamily="34" charset="-122"/>
            <a:ea typeface="微软雅黑" panose="020B0503020204020204" pitchFamily="34" charset="-122"/>
          </a:endParaRPr>
        </a:p>
      </dsp:txBody>
      <dsp:txXfrm>
        <a:off x="3736716" y="1193693"/>
        <a:ext cx="1473696" cy="1228080"/>
      </dsp:txXfrm>
    </dsp:sp>
    <dsp:sp modelId="{10204EC2-D736-4C82-BBC3-A241990E3EE7}">
      <dsp:nvSpPr>
        <dsp:cNvPr id="0" name=""/>
        <dsp:cNvSpPr/>
      </dsp:nvSpPr>
      <dsp:spPr>
        <a:xfrm>
          <a:off x="1477049" y="466670"/>
          <a:ext cx="4126348" cy="4126348"/>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latin typeface="微软雅黑" panose="020B0503020204020204" pitchFamily="34" charset="-122"/>
              <a:ea typeface="微软雅黑" panose="020B0503020204020204" pitchFamily="34" charset="-122"/>
            </a:rPr>
            <a:t>一个过程</a:t>
          </a:r>
          <a:endParaRPr lang="zh-CN" altLang="en-US" sz="2800" b="1" kern="1200" dirty="0">
            <a:solidFill>
              <a:schemeClr val="tx1"/>
            </a:solidFill>
            <a:latin typeface="微软雅黑" panose="020B0503020204020204" pitchFamily="34" charset="-122"/>
            <a:ea typeface="微软雅黑" panose="020B0503020204020204" pitchFamily="34" charset="-122"/>
          </a:endParaRPr>
        </a:p>
      </dsp:txBody>
      <dsp:txXfrm>
        <a:off x="2459513" y="3143884"/>
        <a:ext cx="2210544" cy="1080710"/>
      </dsp:txXfrm>
    </dsp:sp>
    <dsp:sp modelId="{9BDA454E-7D34-45A5-98BE-2F299FA9DCF5}">
      <dsp:nvSpPr>
        <dsp:cNvPr id="0" name=""/>
        <dsp:cNvSpPr/>
      </dsp:nvSpPr>
      <dsp:spPr>
        <a:xfrm>
          <a:off x="1392066" y="319300"/>
          <a:ext cx="4126348" cy="4126348"/>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latin typeface="微软雅黑" panose="020B0503020204020204" pitchFamily="34" charset="-122"/>
              <a:ea typeface="微软雅黑" panose="020B0503020204020204" pitchFamily="34" charset="-122"/>
            </a:rPr>
            <a:t>一种</a:t>
          </a:r>
          <a:endParaRPr lang="en-US" altLang="zh-CN" sz="2800" b="1" kern="1200" dirty="0" smtClean="0">
            <a:solidFill>
              <a:schemeClr val="tx1"/>
            </a:solidFill>
            <a:latin typeface="微软雅黑" panose="020B0503020204020204" pitchFamily="34" charset="-122"/>
            <a:ea typeface="微软雅黑" panose="020B0503020204020204" pitchFamily="34" charset="-122"/>
          </a:endParaRPr>
        </a:p>
        <a:p>
          <a:pPr lvl="0" algn="ctr" defTabSz="1244600">
            <a:lnSpc>
              <a:spcPct val="90000"/>
            </a:lnSpc>
            <a:spcBef>
              <a:spcPct val="0"/>
            </a:spcBef>
            <a:spcAft>
              <a:spcPct val="35000"/>
            </a:spcAft>
          </a:pPr>
          <a:r>
            <a:rPr lang="zh-CN" altLang="en-US" sz="2800" b="1" kern="1200" dirty="0" smtClean="0">
              <a:solidFill>
                <a:schemeClr val="tx1"/>
              </a:solidFill>
              <a:latin typeface="微软雅黑" panose="020B0503020204020204" pitchFamily="34" charset="-122"/>
              <a:ea typeface="微软雅黑" panose="020B0503020204020204" pitchFamily="34" charset="-122"/>
            </a:rPr>
            <a:t>分工</a:t>
          </a:r>
          <a:endParaRPr lang="zh-CN" altLang="en-US" sz="2800" b="1" kern="1200" dirty="0">
            <a:solidFill>
              <a:schemeClr val="tx1"/>
            </a:solidFill>
            <a:latin typeface="微软雅黑" panose="020B0503020204020204" pitchFamily="34" charset="-122"/>
            <a:ea typeface="微软雅黑" panose="020B0503020204020204" pitchFamily="34" charset="-122"/>
          </a:endParaRPr>
        </a:p>
      </dsp:txBody>
      <dsp:txXfrm>
        <a:off x="1870035" y="1193693"/>
        <a:ext cx="1473696" cy="1228080"/>
      </dsp:txXfrm>
    </dsp:sp>
    <dsp:sp modelId="{1E4C1D73-344E-4F12-8F3B-005ACD313BE0}">
      <dsp:nvSpPr>
        <dsp:cNvPr id="0" name=""/>
        <dsp:cNvSpPr/>
      </dsp:nvSpPr>
      <dsp:spPr>
        <a:xfrm>
          <a:off x="1306932" y="63860"/>
          <a:ext cx="4637230" cy="463723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7EBF6A-D66C-4196-A95D-9C6E6365BCD2}">
      <dsp:nvSpPr>
        <dsp:cNvPr id="0" name=""/>
        <dsp:cNvSpPr/>
      </dsp:nvSpPr>
      <dsp:spPr>
        <a:xfrm>
          <a:off x="1221608" y="210968"/>
          <a:ext cx="4637230" cy="463723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40DB99-2570-4FB7-971B-5957AB68E623}">
      <dsp:nvSpPr>
        <dsp:cNvPr id="0" name=""/>
        <dsp:cNvSpPr/>
      </dsp:nvSpPr>
      <dsp:spPr>
        <a:xfrm>
          <a:off x="1136285" y="63860"/>
          <a:ext cx="4637230" cy="463723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628DF2-B050-4592-AD53-EB3C020B04B7}" type="datetimeFigureOut">
              <a:rPr lang="zh-CN" altLang="en-US" smtClean="0"/>
              <a:pPr/>
              <a:t>2016/9/22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81E88E-0F24-45F0-9A51-C742E9FBB190}" type="slidenum">
              <a:rPr lang="zh-CN" altLang="en-US" smtClean="0"/>
              <a:pPr/>
              <a:t>‹#›</a:t>
            </a:fld>
            <a:endParaRPr lang="zh-CN" altLang="en-US"/>
          </a:p>
        </p:txBody>
      </p:sp>
    </p:spTree>
    <p:extLst>
      <p:ext uri="{BB962C8B-B14F-4D97-AF65-F5344CB8AC3E}">
        <p14:creationId xmlns:p14="http://schemas.microsoft.com/office/powerpoint/2010/main" xmlns="" val="1850069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E81E88E-0F24-45F0-9A51-C742E9FBB190}"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E81E88E-0F24-45F0-9A51-C742E9FBB190}"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E81E88E-0F24-45F0-9A51-C742E9FBB190}"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smtClean="0"/>
          </a:p>
        </p:txBody>
      </p:sp>
      <p:sp>
        <p:nvSpPr>
          <p:cNvPr id="4" name="灯片编号占位符 3"/>
          <p:cNvSpPr>
            <a:spLocks noGrp="1"/>
          </p:cNvSpPr>
          <p:nvPr>
            <p:ph type="sldNum" sz="quarter" idx="10"/>
          </p:nvPr>
        </p:nvSpPr>
        <p:spPr/>
        <p:txBody>
          <a:bodyPr/>
          <a:lstStyle/>
          <a:p>
            <a:fld id="{14ED2ED2-60B5-41D6-8F5F-8145F4C2BCFA}" type="slidenum">
              <a:rPr lang="zh-CN" altLang="en-US" smtClean="0"/>
              <a:pPr/>
              <a:t>12</a:t>
            </a:fld>
            <a:endParaRPr lang="zh-CN" altLang="en-US"/>
          </a:p>
        </p:txBody>
      </p:sp>
    </p:spTree>
    <p:extLst>
      <p:ext uri="{BB962C8B-B14F-4D97-AF65-F5344CB8AC3E}">
        <p14:creationId xmlns:p14="http://schemas.microsoft.com/office/powerpoint/2010/main" xmlns="" val="324214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4ED2ED2-60B5-41D6-8F5F-8145F4C2BCFA}" type="slidenum">
              <a:rPr lang="zh-CN" altLang="en-US" smtClean="0"/>
              <a:pPr/>
              <a:t>13</a:t>
            </a:fld>
            <a:endParaRPr lang="zh-CN" altLang="en-US"/>
          </a:p>
        </p:txBody>
      </p:sp>
    </p:spTree>
    <p:extLst>
      <p:ext uri="{BB962C8B-B14F-4D97-AF65-F5344CB8AC3E}">
        <p14:creationId xmlns:p14="http://schemas.microsoft.com/office/powerpoint/2010/main" xmlns="" val="4121797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a:p>
            <a:endParaRPr lang="en-US" altLang="zh-CN" baseline="0" dirty="0" smtClean="0"/>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2E81E88E-0F24-45F0-9A51-C742E9FBB190}"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smtClean="0"/>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14ED2ED2-60B5-41D6-8F5F-8145F4C2BCFA}" type="slidenum">
              <a:rPr lang="zh-CN" altLang="en-US" smtClean="0"/>
              <a:pPr/>
              <a:t>15</a:t>
            </a:fld>
            <a:endParaRPr lang="zh-CN" altLang="en-US"/>
          </a:p>
        </p:txBody>
      </p:sp>
    </p:spTree>
    <p:extLst>
      <p:ext uri="{BB962C8B-B14F-4D97-AF65-F5344CB8AC3E}">
        <p14:creationId xmlns:p14="http://schemas.microsoft.com/office/powerpoint/2010/main" xmlns="" val="1981861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E81E88E-0F24-45F0-9A51-C742E9FBB190}"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E81E88E-0F24-45F0-9A51-C742E9FBB190}"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E81E88E-0F24-45F0-9A51-C742E9FBB190}"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E81E88E-0F24-45F0-9A51-C742E9FBB190}"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561CB139-F138-47A3-8896-8193DE81E31F}" type="slidenum">
              <a:rPr lang="zh-CN" altLang="en-US" smtClean="0"/>
              <a:pPr>
                <a:defRPr/>
              </a:pPr>
              <a:t>2</a:t>
            </a:fld>
            <a:endParaRPr lang="zh-CN" altLang="en-US"/>
          </a:p>
        </p:txBody>
      </p:sp>
    </p:spTree>
    <p:extLst>
      <p:ext uri="{BB962C8B-B14F-4D97-AF65-F5344CB8AC3E}">
        <p14:creationId xmlns:p14="http://schemas.microsoft.com/office/powerpoint/2010/main" xmlns="" val="1507173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E81E88E-0F24-45F0-9A51-C742E9FBB190}"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E81E88E-0F24-45F0-9A51-C742E9FBB190}"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E81E88E-0F24-45F0-9A51-C742E9FBB190}"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81E88E-0F24-45F0-9A51-C742E9FBB190}" type="slidenum">
              <a:rPr lang="zh-CN" altLang="en-US" smtClean="0"/>
              <a:pPr/>
              <a:t>23</a:t>
            </a:fld>
            <a:endParaRPr lang="zh-CN" altLang="en-US"/>
          </a:p>
        </p:txBody>
      </p:sp>
    </p:spTree>
    <p:extLst>
      <p:ext uri="{BB962C8B-B14F-4D97-AF65-F5344CB8AC3E}">
        <p14:creationId xmlns:p14="http://schemas.microsoft.com/office/powerpoint/2010/main" xmlns="" val="3167035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81E88E-0F24-45F0-9A51-C742E9FBB190}" type="slidenum">
              <a:rPr lang="zh-CN" altLang="en-US" smtClean="0"/>
              <a:pPr/>
              <a:t>24</a:t>
            </a:fld>
            <a:endParaRPr lang="zh-CN" altLang="en-US"/>
          </a:p>
        </p:txBody>
      </p:sp>
    </p:spTree>
    <p:extLst>
      <p:ext uri="{BB962C8B-B14F-4D97-AF65-F5344CB8AC3E}">
        <p14:creationId xmlns:p14="http://schemas.microsoft.com/office/powerpoint/2010/main" xmlns="" val="1404977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E81E88E-0F24-45F0-9A51-C742E9FBB190}" type="slidenum">
              <a:rPr lang="zh-CN" altLang="en-US" smtClean="0"/>
              <a:pPr/>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61CB139-F138-47A3-8896-8193DE81E31F}" type="slidenum">
              <a:rPr lang="zh-CN" altLang="en-US" smtClean="0"/>
              <a:pPr>
                <a:defRPr/>
              </a:pPr>
              <a:t>3</a:t>
            </a:fld>
            <a:endParaRPr lang="zh-CN" altLang="en-US"/>
          </a:p>
        </p:txBody>
      </p:sp>
    </p:spTree>
    <p:extLst>
      <p:ext uri="{BB962C8B-B14F-4D97-AF65-F5344CB8AC3E}">
        <p14:creationId xmlns:p14="http://schemas.microsoft.com/office/powerpoint/2010/main" xmlns="" val="2463851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E81E88E-0F24-45F0-9A51-C742E9FBB190}"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E81E88E-0F24-45F0-9A51-C742E9FBB190}"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幻灯片图像占位符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25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baseline="0" dirty="0" smtClean="0"/>
          </a:p>
        </p:txBody>
      </p:sp>
      <p:sp>
        <p:nvSpPr>
          <p:cNvPr id="1525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C6ED4D-8AE3-40F8-9B8B-AA46A322FE07}" type="slidenum">
              <a:rPr lang="zh-CN" altLang="en-US"/>
              <a:pPr fontAlgn="base">
                <a:spcBef>
                  <a:spcPct val="0"/>
                </a:spcBef>
                <a:spcAft>
                  <a:spcPct val="0"/>
                </a:spcAft>
              </a:pPr>
              <a:t>6</a:t>
            </a:fld>
            <a:endParaRPr lang="en-US" altLang="zh-CN"/>
          </a:p>
        </p:txBody>
      </p:sp>
    </p:spTree>
    <p:extLst>
      <p:ext uri="{BB962C8B-B14F-4D97-AF65-F5344CB8AC3E}">
        <p14:creationId xmlns:p14="http://schemas.microsoft.com/office/powerpoint/2010/main" xmlns="" val="127020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E81E88E-0F24-45F0-9A51-C742E9FBB190}"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a:p>
            <a:r>
              <a:rPr lang="en-US" altLang="zh-CN" baseline="0" dirty="0" smtClean="0"/>
              <a:t>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E81E88E-0F24-45F0-9A51-C742E9FBB190}"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4ED2ED2-60B5-41D6-8F5F-8145F4C2BCFA}" type="slidenum">
              <a:rPr lang="zh-CN" altLang="en-US" smtClean="0"/>
              <a:pPr/>
              <a:t>9</a:t>
            </a:fld>
            <a:endParaRPr lang="zh-CN" altLang="en-US"/>
          </a:p>
        </p:txBody>
      </p:sp>
    </p:spTree>
    <p:extLst>
      <p:ext uri="{BB962C8B-B14F-4D97-AF65-F5344CB8AC3E}">
        <p14:creationId xmlns:p14="http://schemas.microsoft.com/office/powerpoint/2010/main" xmlns="" val="1122963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11"/>
          <p:cNvPicPr>
            <a:picLocks noChangeAspect="1" noChangeArrowheads="1"/>
          </p:cNvPicPr>
          <p:nvPr/>
        </p:nvPicPr>
        <p:blipFill>
          <a:blip r:embed="rId2" cstate="print"/>
          <a:srcRect/>
          <a:stretch>
            <a:fillRect/>
          </a:stretch>
        </p:blipFill>
        <p:spPr bwMode="auto">
          <a:xfrm>
            <a:off x="0" y="-20638"/>
            <a:ext cx="9144000" cy="3433763"/>
          </a:xfrm>
          <a:prstGeom prst="rect">
            <a:avLst/>
          </a:prstGeom>
          <a:noFill/>
          <a:ln w="9525">
            <a:noFill/>
            <a:miter lim="800000"/>
            <a:headEnd/>
            <a:tailEnd/>
          </a:ln>
        </p:spPr>
      </p:pic>
      <p:sp>
        <p:nvSpPr>
          <p:cNvPr id="5" name="TextBox 20"/>
          <p:cNvSpPr>
            <a:spLocks noChangeArrowheads="1"/>
          </p:cNvSpPr>
          <p:nvPr/>
        </p:nvSpPr>
        <p:spPr bwMode="auto">
          <a:xfrm>
            <a:off x="7092950" y="3500438"/>
            <a:ext cx="1871663" cy="311150"/>
          </a:xfrm>
          <a:prstGeom prst="rect">
            <a:avLst/>
          </a:prstGeom>
          <a:noFill/>
          <a:ln w="9525">
            <a:noFill/>
            <a:miter lim="800000"/>
            <a:headEnd/>
            <a:tailEnd/>
          </a:ln>
          <a:effectLst/>
        </p:spPr>
        <p:txBody>
          <a:bodyPr>
            <a:spAutoFit/>
          </a:bodyPr>
          <a:lstStyle/>
          <a:p>
            <a:pPr algn="r">
              <a:lnSpc>
                <a:spcPct val="80000"/>
              </a:lnSpc>
              <a:defRPr/>
            </a:pPr>
            <a:endParaRPr lang="zh-CN" altLang="zh-CN"/>
          </a:p>
        </p:txBody>
      </p:sp>
      <p:sp>
        <p:nvSpPr>
          <p:cNvPr id="6" name="직선 연결선 9"/>
          <p:cNvSpPr>
            <a:spLocks noChangeShapeType="1"/>
          </p:cNvSpPr>
          <p:nvPr/>
        </p:nvSpPr>
        <p:spPr bwMode="auto">
          <a:xfrm>
            <a:off x="250825" y="3429000"/>
            <a:ext cx="8642350" cy="0"/>
          </a:xfrm>
          <a:prstGeom prst="line">
            <a:avLst/>
          </a:prstGeom>
          <a:noFill/>
          <a:ln w="3175" cap="flat" cmpd="sng">
            <a:solidFill>
              <a:srgbClr val="68727E"/>
            </a:solidFill>
            <a:round/>
            <a:headEnd/>
            <a:tailEnd/>
          </a:ln>
          <a:effectLst/>
        </p:spPr>
        <p:txBody>
          <a:bodyPr/>
          <a:lstStyle/>
          <a:p>
            <a:pPr>
              <a:defRPr/>
            </a:pPr>
            <a:endParaRPr lang="zh-CN" altLang="en-US"/>
          </a:p>
        </p:txBody>
      </p:sp>
      <p:sp>
        <p:nvSpPr>
          <p:cNvPr id="7" name="직선 연결선 12"/>
          <p:cNvSpPr>
            <a:spLocks noChangeShapeType="1"/>
          </p:cNvSpPr>
          <p:nvPr/>
        </p:nvSpPr>
        <p:spPr bwMode="auto">
          <a:xfrm>
            <a:off x="250825" y="6534150"/>
            <a:ext cx="8642350" cy="0"/>
          </a:xfrm>
          <a:prstGeom prst="line">
            <a:avLst/>
          </a:prstGeom>
          <a:noFill/>
          <a:ln w="3175" cap="flat" cmpd="sng">
            <a:solidFill>
              <a:srgbClr val="68727E"/>
            </a:solidFill>
            <a:round/>
            <a:headEnd/>
            <a:tailEnd/>
          </a:ln>
          <a:effectLst/>
        </p:spPr>
        <p:txBody>
          <a:bodyPr/>
          <a:lstStyle/>
          <a:p>
            <a:pPr>
              <a:defRPr/>
            </a:pPr>
            <a:endParaRPr lang="zh-CN" altLang="en-US"/>
          </a:p>
        </p:txBody>
      </p:sp>
      <p:pic>
        <p:nvPicPr>
          <p:cNvPr id="8" name="Picture 6" descr="4"/>
          <p:cNvPicPr>
            <a:picLocks noChangeAspect="1" noChangeArrowheads="1"/>
          </p:cNvPicPr>
          <p:nvPr/>
        </p:nvPicPr>
        <p:blipFill>
          <a:blip r:embed="rId3" cstate="print"/>
          <a:srcRect/>
          <a:stretch>
            <a:fillRect/>
          </a:stretch>
        </p:blipFill>
        <p:spPr bwMode="auto">
          <a:xfrm>
            <a:off x="7453313" y="331788"/>
            <a:ext cx="1422400" cy="647700"/>
          </a:xfrm>
          <a:prstGeom prst="rect">
            <a:avLst/>
          </a:prstGeom>
          <a:noFill/>
          <a:ln w="9525">
            <a:noFill/>
            <a:miter lim="800000"/>
            <a:headEnd/>
            <a:tailEnd/>
          </a:ln>
        </p:spPr>
      </p:pic>
      <p:pic>
        <p:nvPicPr>
          <p:cNvPr id="9" name="Picture 7" descr="6"/>
          <p:cNvPicPr>
            <a:picLocks noChangeAspect="1" noChangeArrowheads="1"/>
          </p:cNvPicPr>
          <p:nvPr/>
        </p:nvPicPr>
        <p:blipFill>
          <a:blip r:embed="rId4" cstate="print"/>
          <a:srcRect/>
          <a:stretch>
            <a:fillRect/>
          </a:stretch>
        </p:blipFill>
        <p:spPr bwMode="auto">
          <a:xfrm>
            <a:off x="250825" y="6527800"/>
            <a:ext cx="8643938" cy="330200"/>
          </a:xfrm>
          <a:prstGeom prst="rect">
            <a:avLst/>
          </a:prstGeom>
          <a:noFill/>
          <a:ln w="9525">
            <a:noFill/>
            <a:miter lim="800000"/>
            <a:headEnd/>
            <a:tailEnd/>
          </a:ln>
        </p:spPr>
      </p:pic>
      <p:sp>
        <p:nvSpPr>
          <p:cNvPr id="2056" name="Rectangle 8"/>
          <p:cNvSpPr>
            <a:spLocks noGrp="1" noChangeArrowheads="1"/>
          </p:cNvSpPr>
          <p:nvPr>
            <p:ph type="ctrTitle"/>
          </p:nvPr>
        </p:nvSpPr>
        <p:spPr bwMode="auto">
          <a:xfrm>
            <a:off x="457200" y="3500438"/>
            <a:ext cx="7772400" cy="14700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zh-CN"/>
              <a:t>单击此处编辑母版标题样式</a:t>
            </a:r>
          </a:p>
        </p:txBody>
      </p:sp>
      <p:sp>
        <p:nvSpPr>
          <p:cNvPr id="2057" name="Rectangle 9"/>
          <p:cNvSpPr>
            <a:spLocks noGrp="1" noChangeArrowheads="1"/>
          </p:cNvSpPr>
          <p:nvPr>
            <p:ph type="subTitle" idx="1"/>
          </p:nvPr>
        </p:nvSpPr>
        <p:spPr>
          <a:xfrm>
            <a:off x="1371600" y="5105400"/>
            <a:ext cx="6400800" cy="628650"/>
          </a:xfrm>
        </p:spPr>
        <p:txBody>
          <a:bodyPr/>
          <a:lstStyle>
            <a:lvl1pPr marL="0" indent="0" algn="ctr">
              <a:buFontTx/>
              <a:buNone/>
              <a:defRPr/>
            </a:lvl1pPr>
          </a:lstStyle>
          <a:p>
            <a:r>
              <a:rPr lang="zh-CN"/>
              <a:t>单击此处编辑母版副标题样式</a:t>
            </a:r>
          </a:p>
        </p:txBody>
      </p:sp>
      <p:sp>
        <p:nvSpPr>
          <p:cNvPr id="10" name="Rectangle 10"/>
          <p:cNvSpPr>
            <a:spLocks noGrp="1" noChangeArrowheads="1"/>
          </p:cNvSpPr>
          <p:nvPr>
            <p:ph type="dt" sz="half" idx="10"/>
          </p:nvPr>
        </p:nvSpPr>
        <p:spPr>
          <a:xfrm>
            <a:off x="250825" y="6553200"/>
            <a:ext cx="2339975" cy="476250"/>
          </a:xfrm>
        </p:spPr>
        <p:txBody>
          <a:bodyPr/>
          <a:lstStyle>
            <a:lvl1pPr>
              <a:defRPr/>
            </a:lvl1pPr>
          </a:lstStyle>
          <a:p>
            <a:pPr>
              <a:defRPr/>
            </a:pPr>
            <a:fld id="{98F4637B-1EB8-4B97-9AB5-7779F86E58C6}" type="datetime1">
              <a:rPr lang="zh-CN" altLang="en-US"/>
              <a:pPr>
                <a:defRPr/>
              </a:pPr>
              <a:t>2016/9/22</a:t>
            </a:fld>
            <a:endParaRPr lang="zh-CN" altLang="en-US"/>
          </a:p>
        </p:txBody>
      </p:sp>
      <p:sp>
        <p:nvSpPr>
          <p:cNvPr id="11" name="Rectangle 11"/>
          <p:cNvSpPr>
            <a:spLocks noGrp="1" noChangeArrowheads="1"/>
          </p:cNvSpPr>
          <p:nvPr>
            <p:ph type="ftr" sz="quarter" idx="11"/>
          </p:nvPr>
        </p:nvSpPr>
        <p:spPr>
          <a:xfrm>
            <a:off x="3124200" y="6526213"/>
            <a:ext cx="2895600" cy="476250"/>
          </a:xfrm>
        </p:spPr>
        <p:txBody>
          <a:bodyPr/>
          <a:lstStyle>
            <a:lvl1pPr algn="ctr">
              <a:defRPr/>
            </a:lvl1pPr>
          </a:lstStyle>
          <a:p>
            <a:pPr>
              <a:defRPr/>
            </a:pPr>
            <a:endParaRPr lang="zh-CN" altLang="en-US"/>
          </a:p>
        </p:txBody>
      </p:sp>
      <p:sp>
        <p:nvSpPr>
          <p:cNvPr id="12" name="Rectangle 12"/>
          <p:cNvSpPr>
            <a:spLocks noGrp="1" noChangeArrowheads="1"/>
          </p:cNvSpPr>
          <p:nvPr>
            <p:ph type="sldNum" sz="quarter" idx="12"/>
          </p:nvPr>
        </p:nvSpPr>
        <p:spPr>
          <a:xfrm>
            <a:off x="6661150" y="6553200"/>
            <a:ext cx="2133600" cy="476250"/>
          </a:xfrm>
        </p:spPr>
        <p:txBody>
          <a:bodyPr/>
          <a:lstStyle>
            <a:lvl1pPr>
              <a:defRPr/>
            </a:lvl1pPr>
          </a:lstStyle>
          <a:p>
            <a:pPr>
              <a:defRPr/>
            </a:pPr>
            <a:fld id="{5E519F83-DF12-4AAE-9C49-876F0E146DA7}" type="slidenum">
              <a:rPr lang="zh-CN" altLang="zh-CN"/>
              <a:pPr>
                <a:defRPr/>
              </a:pPr>
              <a:t>‹#›</a:t>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D6CDCADF-A268-4119-9DB4-0C9650E14D45}" type="datetime1">
              <a:rPr lang="zh-CN" altLang="en-US"/>
              <a:pPr>
                <a:defRPr/>
              </a:pPr>
              <a:t>2016/9/22</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F19D1B25-ED8A-496D-B8BA-561B1ABE2A16}" type="slidenum">
              <a:rPr lang="zh-CN" altLang="zh-CN"/>
              <a:pPr>
                <a:defRPr/>
              </a:pPr>
              <a:t>‹#›</a:t>
            </a:fld>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12724233-7890-4355-833C-DB0029EB8862}" type="datetime1">
              <a:rPr lang="zh-CN" altLang="en-US"/>
              <a:pPr>
                <a:defRPr/>
              </a:pPr>
              <a:t>2016/9/22</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0FCD736A-F0F4-48DB-8698-A2E83A35EB4B}" type="slidenum">
              <a:rPr lang="zh-CN" altLang="zh-CN"/>
              <a:pPr>
                <a:defRPr/>
              </a:pPr>
              <a:t>‹#›</a:t>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9123BBB9-41D8-4EED-B3C5-2D359B7A5B82}" type="datetime1">
              <a:rPr lang="zh-CN" altLang="en-US"/>
              <a:pPr>
                <a:defRPr/>
              </a:pPr>
              <a:t>2016/9/22</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347327B8-6891-4D6C-9FC5-7A2B3CAB2ADF}" type="slidenum">
              <a:rPr lang="zh-CN" altLang="zh-CN"/>
              <a:pPr>
                <a:defRPr/>
              </a:pPr>
              <a:t>‹#›</a:t>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2B8A6785-2366-473D-868E-ACB786080457}" type="datetime1">
              <a:rPr lang="zh-CN" altLang="en-US"/>
              <a:pPr>
                <a:defRPr/>
              </a:pPr>
              <a:t>2016/9/22</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3D911190-905E-410C-8368-43890F801C55}" type="slidenum">
              <a:rPr lang="zh-CN" altLang="zh-CN"/>
              <a:pPr>
                <a:defRPr/>
              </a:pPr>
              <a:t>‹#›</a:t>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DA32BF3D-8F16-4B38-8E6D-906A9263464F}" type="datetime1">
              <a:rPr lang="zh-CN" altLang="en-US"/>
              <a:pPr>
                <a:defRPr/>
              </a:pPr>
              <a:t>2016/9/22</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C894E783-8394-4771-9E39-92AFC137C56F}" type="slidenum">
              <a:rPr lang="zh-CN" altLang="zh-CN"/>
              <a:pPr>
                <a:defRPr/>
              </a:pPr>
              <a:t>‹#›</a:t>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EDC2D36E-E2A0-4D2F-BBFF-7E78D39C88B3}" type="datetime1">
              <a:rPr lang="zh-CN" altLang="en-US"/>
              <a:pPr>
                <a:defRPr/>
              </a:pPr>
              <a:t>2016/9/22</a:t>
            </a:fld>
            <a:endParaRPr lang="zh-CN"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a:ln/>
        </p:spPr>
        <p:txBody>
          <a:bodyPr/>
          <a:lstStyle>
            <a:lvl1pPr>
              <a:defRPr/>
            </a:lvl1pPr>
          </a:lstStyle>
          <a:p>
            <a:pPr>
              <a:defRPr/>
            </a:pPr>
            <a:fld id="{68355F2C-99D3-45AD-9F10-F74780DD6C2D}" type="slidenum">
              <a:rPr lang="zh-CN" altLang="zh-CN"/>
              <a:pPr>
                <a:defRPr/>
              </a:pPr>
              <a:t>‹#›</a:t>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9FAA461E-66C7-4115-B647-AE7ED365B528}" type="datetime1">
              <a:rPr lang="zh-CN" altLang="en-US"/>
              <a:pPr>
                <a:defRPr/>
              </a:pPr>
              <a:t>2016/9/22</a:t>
            </a:fld>
            <a:endParaRPr lang="zh-C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a:ln/>
        </p:spPr>
        <p:txBody>
          <a:bodyPr/>
          <a:lstStyle>
            <a:lvl1pPr>
              <a:defRPr/>
            </a:lvl1pPr>
          </a:lstStyle>
          <a:p>
            <a:pPr>
              <a:defRPr/>
            </a:pPr>
            <a:fld id="{30BEA151-10B2-497F-9340-1510C17E919A}" type="slidenum">
              <a:rPr lang="zh-CN" altLang="zh-CN"/>
              <a:pPr>
                <a:defRPr/>
              </a:pPr>
              <a:t>‹#›</a:t>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AEBF245-2911-4D26-81A2-E16437E60F73}" type="datetime1">
              <a:rPr lang="zh-CN" altLang="en-US"/>
              <a:pPr>
                <a:defRPr/>
              </a:pPr>
              <a:t>2016/9/22</a:t>
            </a:fld>
            <a:endParaRPr lang="zh-C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a:ln/>
        </p:spPr>
        <p:txBody>
          <a:bodyPr/>
          <a:lstStyle>
            <a:lvl1pPr>
              <a:defRPr/>
            </a:lvl1pPr>
          </a:lstStyle>
          <a:p>
            <a:pPr>
              <a:defRPr/>
            </a:pPr>
            <a:fld id="{A6DF074C-BB80-4E0F-8E51-13C77EB1A1B3}" type="slidenum">
              <a:rPr lang="zh-CN" altLang="zh-CN"/>
              <a:pPr>
                <a:defRPr/>
              </a:pPr>
              <a:t>‹#›</a:t>
            </a:fld>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824BDC33-FFEB-48B9-96B9-347EFA1CD9BE}" type="datetime1">
              <a:rPr lang="zh-CN" altLang="en-US"/>
              <a:pPr>
                <a:defRPr/>
              </a:pPr>
              <a:t>2016/9/22</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E03C0C81-B6DD-403C-9B9F-E8EC8E466A25}" type="slidenum">
              <a:rPr lang="zh-CN" altLang="zh-CN"/>
              <a:pPr>
                <a:defRPr/>
              </a:pPr>
              <a:t>‹#›</a:t>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2F7D74EF-0DAE-4311-962B-DCEFC74674F6}" type="datetime1">
              <a:rPr lang="zh-CN" altLang="en-US"/>
              <a:pPr>
                <a:defRPr/>
              </a:pPr>
              <a:t>2016/9/22</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7AE5752E-35B1-42AE-B805-230B43D555E7}" type="slidenum">
              <a:rPr lang="zh-CN" altLang="zh-CN"/>
              <a:pPr>
                <a:defRPr/>
              </a:pPr>
              <a:t>‹#›</a:t>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7"/>
          <p:cNvPicPr>
            <a:picLocks noChangeAspect="1" noChangeArrowheads="1"/>
          </p:cNvPicPr>
          <p:nvPr/>
        </p:nvPicPr>
        <p:blipFill>
          <a:blip r:embed="rId13" cstate="print"/>
          <a:srcRect/>
          <a:stretch>
            <a:fillRect/>
          </a:stretch>
        </p:blipFill>
        <p:spPr bwMode="auto">
          <a:xfrm>
            <a:off x="33338" y="0"/>
            <a:ext cx="908685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2EC74B86-452D-4E84-9D23-3AD6352D69A7}" type="datetime1">
              <a:rPr lang="zh-CN" altLang="en-US"/>
              <a:pPr>
                <a:defRPr/>
              </a:pPr>
              <a:t>2016/9/22</a:t>
            </a:fld>
            <a:endParaRPr lang="zh-CN" altLang="en-US"/>
          </a:p>
        </p:txBody>
      </p:sp>
      <p:sp>
        <p:nvSpPr>
          <p:cNvPr id="1029" name="Rectangle 5"/>
          <p:cNvSpPr>
            <a:spLocks noGrp="1" noChangeArrowheads="1"/>
          </p:cNvSpPr>
          <p:nvPr>
            <p:ph type="ftr" sz="quarter" idx="3"/>
          </p:nvPr>
        </p:nvSpPr>
        <p:spPr bwMode="auto">
          <a:xfrm>
            <a:off x="250825" y="42863"/>
            <a:ext cx="174148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zh-CN" altLang="zh-CN"/>
          </a:p>
        </p:txBody>
      </p:sp>
      <p:sp>
        <p:nvSpPr>
          <p:cNvPr id="1030" name="Rectangle 6"/>
          <p:cNvSpPr>
            <a:spLocks noGrp="1" noChangeArrowheads="1"/>
          </p:cNvSpPr>
          <p:nvPr>
            <p:ph type="sldNum" sz="quarter" idx="4"/>
          </p:nvPr>
        </p:nvSpPr>
        <p:spPr bwMode="auto">
          <a:xfrm>
            <a:off x="6732588" y="123825"/>
            <a:ext cx="2133600" cy="207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34BDB1-DDF9-4EF8-9382-390182BA9E39}" type="slidenum">
              <a:rPr lang="zh-CN" altLang="zh-CN"/>
              <a:pPr>
                <a:defRPr/>
              </a:pPr>
              <a:t>‹#›</a:t>
            </a:fld>
            <a:endParaRPr lang="zh-CN" altLang="zh-CN"/>
          </a:p>
        </p:txBody>
      </p:sp>
      <p:sp>
        <p:nvSpPr>
          <p:cNvPr id="1031" name="직선 연결선 14"/>
          <p:cNvSpPr>
            <a:spLocks noChangeShapeType="1"/>
          </p:cNvSpPr>
          <p:nvPr/>
        </p:nvSpPr>
        <p:spPr bwMode="auto">
          <a:xfrm>
            <a:off x="250825" y="333375"/>
            <a:ext cx="8642350" cy="0"/>
          </a:xfrm>
          <a:prstGeom prst="line">
            <a:avLst/>
          </a:prstGeom>
          <a:noFill/>
          <a:ln w="3175" cap="flat" cmpd="sng">
            <a:solidFill>
              <a:srgbClr val="68727E"/>
            </a:solidFill>
            <a:round/>
            <a:headEnd/>
            <a:tailEnd/>
          </a:ln>
          <a:effectLst/>
        </p:spPr>
        <p:txBody>
          <a:body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openxmlformats.org/officeDocument/2006/relationships/image" Target="../media/image5.gi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gif"/><Relationship Id="rId7"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9"/>
          <p:cNvSpPr>
            <a:spLocks noChangeArrowheads="1"/>
          </p:cNvSpPr>
          <p:nvPr/>
        </p:nvSpPr>
        <p:spPr bwMode="auto">
          <a:xfrm>
            <a:off x="0" y="1113052"/>
            <a:ext cx="9137120" cy="2246769"/>
          </a:xfrm>
          <a:prstGeom prst="rect">
            <a:avLst/>
          </a:prstGeom>
          <a:noFill/>
          <a:ln w="9525">
            <a:noFill/>
            <a:miter lim="800000"/>
            <a:headEnd/>
            <a:tailEnd/>
          </a:ln>
        </p:spPr>
        <p:txBody>
          <a:bodyPr wrap="square">
            <a:spAutoFit/>
          </a:bodyPr>
          <a:lstStyle/>
          <a:p>
            <a:pPr algn="ctr"/>
            <a:r>
              <a:rPr lang="en-US" altLang="zh-CN" sz="2800" b="1" dirty="0" smtClean="0"/>
              <a:t>Interpretation of the Chinese Community Governance Model: The Mechanism and Joint Effort of Community, Social Workers and Social Organizations(S+C+C)</a:t>
            </a:r>
          </a:p>
          <a:p>
            <a:pPr algn="ctr"/>
            <a:endParaRPr lang="zh-CN" altLang="zh-CN" sz="2800" b="1" dirty="0">
              <a:latin typeface="微软雅黑" panose="020B0503020204020204" pitchFamily="34" charset="-122"/>
              <a:ea typeface="微软雅黑" panose="020B0503020204020204" pitchFamily="34" charset="-122"/>
            </a:endParaRPr>
          </a:p>
        </p:txBody>
      </p:sp>
      <p:sp>
        <p:nvSpPr>
          <p:cNvPr id="7" name="TextBox 19"/>
          <p:cNvSpPr>
            <a:spLocks noChangeArrowheads="1"/>
          </p:cNvSpPr>
          <p:nvPr/>
        </p:nvSpPr>
        <p:spPr bwMode="auto">
          <a:xfrm>
            <a:off x="285720" y="2348880"/>
            <a:ext cx="8643998" cy="4154984"/>
          </a:xfrm>
          <a:prstGeom prst="rect">
            <a:avLst/>
          </a:prstGeom>
          <a:noFill/>
          <a:ln w="9525">
            <a:noFill/>
            <a:miter lim="800000"/>
            <a:headEnd/>
            <a:tailEnd/>
          </a:ln>
        </p:spPr>
        <p:txBody>
          <a:bodyPr wrap="square">
            <a:spAutoFit/>
          </a:bodyPr>
          <a:lstStyle/>
          <a:p>
            <a:pPr algn="ctr"/>
            <a:endParaRPr lang="en-US" altLang="zh-CN" sz="2000" b="1" dirty="0" smtClean="0">
              <a:latin typeface="微软雅黑" panose="020B0503020204020204" pitchFamily="34" charset="-122"/>
              <a:ea typeface="微软雅黑" panose="020B0503020204020204" pitchFamily="34" charset="-122"/>
            </a:endParaRPr>
          </a:p>
          <a:p>
            <a:pPr algn="ctr"/>
            <a:endParaRPr lang="en-US" altLang="zh-CN" sz="2400" b="1" dirty="0" smtClean="0">
              <a:latin typeface="微软雅黑" panose="020B0503020204020204" pitchFamily="34" charset="-122"/>
              <a:ea typeface="微软雅黑" panose="020B0503020204020204" pitchFamily="34" charset="-122"/>
            </a:endParaRPr>
          </a:p>
          <a:p>
            <a:pPr algn="ctr"/>
            <a:endParaRPr lang="en-US" altLang="zh-CN" sz="2400" b="1" dirty="0" smtClean="0">
              <a:latin typeface="微软雅黑" panose="020B0503020204020204" pitchFamily="34" charset="-122"/>
              <a:ea typeface="微软雅黑" panose="020B0503020204020204" pitchFamily="34" charset="-122"/>
            </a:endParaRPr>
          </a:p>
          <a:p>
            <a:pPr algn="ctr"/>
            <a:r>
              <a:rPr lang="en-US" altLang="zh-CN" sz="2400" b="1" dirty="0" smtClean="0">
                <a:latin typeface="微软雅黑" panose="020B0503020204020204" pitchFamily="34" charset="-122"/>
                <a:ea typeface="微软雅黑" panose="020B0503020204020204" pitchFamily="34" charset="-122"/>
              </a:rPr>
              <a:t>Wu </a:t>
            </a:r>
            <a:r>
              <a:rPr lang="en-US" altLang="zh-CN" sz="2400" b="1" dirty="0" err="1" smtClean="0">
                <a:latin typeface="微软雅黑" panose="020B0503020204020204" pitchFamily="34" charset="-122"/>
                <a:ea typeface="微软雅黑" panose="020B0503020204020204" pitchFamily="34" charset="-122"/>
              </a:rPr>
              <a:t>Danxing</a:t>
            </a:r>
            <a:endParaRPr lang="en-US" altLang="zh-CN" sz="2400" b="1" dirty="0" smtClean="0">
              <a:latin typeface="微软雅黑" panose="020B0503020204020204" pitchFamily="34" charset="-122"/>
              <a:ea typeface="微软雅黑" panose="020B0503020204020204" pitchFamily="34" charset="-122"/>
            </a:endParaRPr>
          </a:p>
          <a:p>
            <a:pPr algn="ctr"/>
            <a:endParaRPr lang="en-US" altLang="zh-CN" sz="2400" b="1" dirty="0" smtClean="0">
              <a:latin typeface="微软雅黑" panose="020B0503020204020204" pitchFamily="34" charset="-122"/>
              <a:ea typeface="微软雅黑" panose="020B0503020204020204" pitchFamily="34" charset="-122"/>
            </a:endParaRPr>
          </a:p>
          <a:p>
            <a:r>
              <a:rPr lang="en-US" altLang="zh-CN" sz="2000" dirty="0" err="1" smtClean="0"/>
              <a:t>Ph.D</a:t>
            </a:r>
            <a:r>
              <a:rPr lang="en-US" altLang="zh-CN" sz="2000" dirty="0" smtClean="0"/>
              <a:t> of Medicine </a:t>
            </a:r>
            <a:r>
              <a:rPr lang="en-US" altLang="zh-CN" sz="2000" dirty="0" err="1" smtClean="0"/>
              <a:t>Monash</a:t>
            </a:r>
            <a:r>
              <a:rPr lang="en-US" altLang="zh-CN" sz="2000" dirty="0" smtClean="0"/>
              <a:t> University</a:t>
            </a:r>
          </a:p>
          <a:p>
            <a:r>
              <a:rPr lang="en-US" altLang="zh-CN" sz="2000" dirty="0" smtClean="0"/>
              <a:t>Member of the Expert Committee of Age Care Civil Affairs Ministry of PRC</a:t>
            </a:r>
          </a:p>
          <a:p>
            <a:r>
              <a:rPr lang="en-US" altLang="zh-CN" sz="2000" dirty="0" smtClean="0"/>
              <a:t>Executive Dean of the Social Work College of the Open University of China </a:t>
            </a:r>
          </a:p>
          <a:p>
            <a:r>
              <a:rPr lang="en-US" altLang="zh-CN" sz="2000" dirty="0" smtClean="0"/>
              <a:t>Executive Director of the China Association of Social Workers </a:t>
            </a:r>
          </a:p>
          <a:p>
            <a:r>
              <a:rPr lang="en-US" altLang="zh-CN" sz="2000" dirty="0" smtClean="0"/>
              <a:t>Director of Social Work Occupational Skills Certification Center</a:t>
            </a:r>
          </a:p>
          <a:p>
            <a:pPr algn="ctr"/>
            <a:endParaRPr lang="en-US" altLang="zh-CN" sz="2400" b="1" dirty="0" smtClean="0">
              <a:latin typeface="微软雅黑" panose="020B0503020204020204" pitchFamily="34" charset="-122"/>
              <a:ea typeface="微软雅黑" panose="020B0503020204020204" pitchFamily="34" charset="-122"/>
            </a:endParaRPr>
          </a:p>
          <a:p>
            <a:pPr algn="ctr"/>
            <a:r>
              <a:rPr lang="zh-CN" altLang="en-US" sz="2400" b="1" dirty="0" smtClean="0">
                <a:latin typeface="微软雅黑" panose="020B0503020204020204" pitchFamily="34" charset="-122"/>
                <a:ea typeface="微软雅黑" panose="020B0503020204020204" pitchFamily="34" charset="-122"/>
              </a:rPr>
              <a:t> </a:t>
            </a:r>
            <a:endParaRPr lang="zh-CN" altLang="zh-CN" sz="2400" b="1" dirty="0">
              <a:latin typeface="微软雅黑" panose="020B0503020204020204" pitchFamily="34" charset="-122"/>
              <a:ea typeface="微软雅黑" panose="020B0503020204020204" pitchFamily="34" charset="-122"/>
            </a:endParaRPr>
          </a:p>
        </p:txBody>
      </p:sp>
      <p:pic>
        <p:nvPicPr>
          <p:cNvPr id="6" name="Picture 7" descr="C:\Users\sgxy4\Documents\李大宇的文件夹—院长助理\学院介绍\国开 社院 GIF 1.gif"/>
          <p:cNvPicPr>
            <a:picLocks noChangeAspect="1" noChangeArrowheads="1"/>
          </p:cNvPicPr>
          <p:nvPr/>
        </p:nvPicPr>
        <p:blipFill>
          <a:blip r:embed="rId3" cstate="print"/>
          <a:srcRect t="36409" b="50370"/>
          <a:stretch>
            <a:fillRect/>
          </a:stretch>
        </p:blipFill>
        <p:spPr bwMode="auto">
          <a:xfrm>
            <a:off x="-6880" y="0"/>
            <a:ext cx="2441203" cy="322746"/>
          </a:xfrm>
          <a:prstGeom prst="rect">
            <a:avLst/>
          </a:prstGeom>
          <a:noFill/>
        </p:spPr>
      </p:pic>
      <p:pic>
        <p:nvPicPr>
          <p:cNvPr id="8" name="Picture 2" descr="5"/>
          <p:cNvPicPr>
            <a:picLocks noChangeAspect="1" noChangeArrowheads="1"/>
          </p:cNvPicPr>
          <p:nvPr/>
        </p:nvPicPr>
        <p:blipFill>
          <a:blip r:embed="rId4" cstate="print"/>
          <a:srcRect/>
          <a:stretch>
            <a:fillRect/>
          </a:stretch>
        </p:blipFill>
        <p:spPr bwMode="auto">
          <a:xfrm>
            <a:off x="2434323" y="0"/>
            <a:ext cx="6702797" cy="3227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158" y="764704"/>
            <a:ext cx="6174448" cy="461665"/>
          </a:xfrm>
          <a:prstGeom prst="rect">
            <a:avLst/>
          </a:prstGeom>
        </p:spPr>
        <p:txBody>
          <a:bodyPr wrap="square">
            <a:spAutoFit/>
          </a:bodyPr>
          <a:lstStyle/>
          <a:p>
            <a:r>
              <a:rPr lang="en-US" altLang="zh-CN" sz="2400" b="1" dirty="0" smtClean="0">
                <a:latin typeface="微软雅黑" pitchFamily="34" charset="-122"/>
                <a:ea typeface="微软雅黑" pitchFamily="34" charset="-122"/>
              </a:rPr>
              <a:t>Structural change in social governance</a:t>
            </a:r>
            <a:r>
              <a:rPr lang="zh-CN" altLang="en-US" sz="2400" b="1" dirty="0" smtClean="0">
                <a:latin typeface="微软雅黑" pitchFamily="34" charset="-122"/>
                <a:ea typeface="微软雅黑" pitchFamily="34" charset="-122"/>
              </a:rPr>
              <a:t>？</a:t>
            </a:r>
            <a:endParaRPr lang="zh-CN" altLang="en-US" sz="2400" b="1" dirty="0">
              <a:latin typeface="微软雅黑" pitchFamily="34" charset="-122"/>
              <a:ea typeface="微软雅黑" pitchFamily="34" charset="-122"/>
            </a:endParaRPr>
          </a:p>
        </p:txBody>
      </p:sp>
      <p:sp>
        <p:nvSpPr>
          <p:cNvPr id="3" name="圆角矩形 2"/>
          <p:cNvSpPr/>
          <p:nvPr/>
        </p:nvSpPr>
        <p:spPr>
          <a:xfrm>
            <a:off x="1403648" y="1556792"/>
            <a:ext cx="1872208" cy="7920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000" dirty="0" smtClean="0">
                <a:latin typeface="微软雅黑" pitchFamily="34" charset="-122"/>
                <a:ea typeface="微软雅黑" pitchFamily="34" charset="-122"/>
              </a:rPr>
              <a:t>State governance</a:t>
            </a:r>
            <a:endParaRPr lang="zh-CN" altLang="en-US" sz="2000" dirty="0">
              <a:latin typeface="微软雅黑" pitchFamily="34" charset="-122"/>
              <a:ea typeface="微软雅黑" pitchFamily="34" charset="-122"/>
            </a:endParaRPr>
          </a:p>
        </p:txBody>
      </p:sp>
      <p:sp>
        <p:nvSpPr>
          <p:cNvPr id="4" name="圆角矩形 3"/>
          <p:cNvSpPr/>
          <p:nvPr/>
        </p:nvSpPr>
        <p:spPr>
          <a:xfrm>
            <a:off x="3635896" y="2348880"/>
            <a:ext cx="1872208" cy="7920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000" dirty="0" smtClean="0">
                <a:latin typeface="微软雅黑" pitchFamily="34" charset="-122"/>
                <a:ea typeface="微软雅黑" pitchFamily="34" charset="-122"/>
              </a:rPr>
              <a:t>Social governance</a:t>
            </a:r>
            <a:endParaRPr lang="zh-CN" altLang="en-US" sz="2000" dirty="0">
              <a:latin typeface="微软雅黑" pitchFamily="34" charset="-122"/>
              <a:ea typeface="微软雅黑" pitchFamily="34" charset="-122"/>
            </a:endParaRPr>
          </a:p>
        </p:txBody>
      </p:sp>
      <p:sp>
        <p:nvSpPr>
          <p:cNvPr id="5" name="圆角矩形 4"/>
          <p:cNvSpPr/>
          <p:nvPr/>
        </p:nvSpPr>
        <p:spPr>
          <a:xfrm>
            <a:off x="5940152" y="3140968"/>
            <a:ext cx="1872208"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000" dirty="0" smtClean="0">
                <a:latin typeface="微软雅黑" pitchFamily="34" charset="-122"/>
                <a:ea typeface="微软雅黑" pitchFamily="34" charset="-122"/>
              </a:rPr>
              <a:t>Community governance</a:t>
            </a:r>
            <a:endParaRPr lang="zh-CN" altLang="en-US" sz="2000" dirty="0">
              <a:latin typeface="微软雅黑" pitchFamily="34" charset="-122"/>
              <a:ea typeface="微软雅黑" pitchFamily="34" charset="-122"/>
            </a:endParaRPr>
          </a:p>
        </p:txBody>
      </p:sp>
      <p:sp>
        <p:nvSpPr>
          <p:cNvPr id="6" name="环形箭头 5"/>
          <p:cNvSpPr/>
          <p:nvPr/>
        </p:nvSpPr>
        <p:spPr>
          <a:xfrm>
            <a:off x="3203848" y="1844824"/>
            <a:ext cx="792088" cy="864096"/>
          </a:xfrm>
          <a:prstGeom prst="circular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7" name="环形箭头 6"/>
          <p:cNvSpPr/>
          <p:nvPr/>
        </p:nvSpPr>
        <p:spPr>
          <a:xfrm>
            <a:off x="5436096" y="2636912"/>
            <a:ext cx="792088" cy="864096"/>
          </a:xfrm>
          <a:prstGeom prst="circular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8" name="下箭头 7"/>
          <p:cNvSpPr/>
          <p:nvPr/>
        </p:nvSpPr>
        <p:spPr>
          <a:xfrm>
            <a:off x="1979712" y="2420888"/>
            <a:ext cx="720080" cy="216024"/>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9" name="圆角矩形 8"/>
          <p:cNvSpPr/>
          <p:nvPr/>
        </p:nvSpPr>
        <p:spPr>
          <a:xfrm>
            <a:off x="1214414" y="2780928"/>
            <a:ext cx="2061442" cy="164820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b="1" dirty="0" smtClean="0">
                <a:latin typeface="微软雅黑" pitchFamily="34" charset="-122"/>
                <a:ea typeface="微软雅黑" pitchFamily="34" charset="-122"/>
              </a:rPr>
              <a:t>State of Law</a:t>
            </a:r>
          </a:p>
          <a:p>
            <a:pPr algn="ctr"/>
            <a:endParaRPr lang="en-US" altLang="zh-CN" dirty="0" smtClean="0">
              <a:latin typeface="微软雅黑" pitchFamily="34" charset="-122"/>
              <a:ea typeface="微软雅黑" pitchFamily="34" charset="-122"/>
            </a:endParaRPr>
          </a:p>
          <a:p>
            <a:pPr algn="ctr"/>
            <a:r>
              <a:rPr lang="en-US" altLang="zh-CN" dirty="0" smtClean="0">
                <a:latin typeface="微软雅黑" pitchFamily="34" charset="-122"/>
                <a:ea typeface="微软雅黑" pitchFamily="34" charset="-122"/>
              </a:rPr>
              <a:t>Protect private property and civil rights</a:t>
            </a:r>
            <a:endParaRPr lang="zh-CN" altLang="en-US" dirty="0">
              <a:latin typeface="微软雅黑" pitchFamily="34" charset="-122"/>
              <a:ea typeface="微软雅黑" pitchFamily="34" charset="-122"/>
            </a:endParaRPr>
          </a:p>
        </p:txBody>
      </p:sp>
      <p:sp>
        <p:nvSpPr>
          <p:cNvPr id="10" name="圆角矩形 9"/>
          <p:cNvSpPr/>
          <p:nvPr/>
        </p:nvSpPr>
        <p:spPr>
          <a:xfrm>
            <a:off x="3428992" y="3501008"/>
            <a:ext cx="2304256" cy="15121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b="1" dirty="0" smtClean="0">
                <a:latin typeface="微软雅黑" pitchFamily="34" charset="-122"/>
                <a:ea typeface="微软雅黑" pitchFamily="34" charset="-122"/>
              </a:rPr>
              <a:t>Society governed by law</a:t>
            </a:r>
          </a:p>
          <a:p>
            <a:pPr algn="ctr"/>
            <a:endParaRPr lang="en-US" altLang="zh-CN" dirty="0" smtClean="0">
              <a:latin typeface="微软雅黑" pitchFamily="34" charset="-122"/>
              <a:ea typeface="微软雅黑" pitchFamily="34" charset="-122"/>
            </a:endParaRPr>
          </a:p>
          <a:p>
            <a:pPr algn="ctr"/>
            <a:r>
              <a:rPr lang="en-US" altLang="zh-CN" dirty="0" smtClean="0">
                <a:latin typeface="微软雅黑" pitchFamily="34" charset="-122"/>
                <a:ea typeface="微软雅黑" pitchFamily="34" charset="-122"/>
              </a:rPr>
              <a:t>Civil Society</a:t>
            </a:r>
          </a:p>
          <a:p>
            <a:pPr algn="ctr"/>
            <a:r>
              <a:rPr lang="en-US" altLang="zh-CN" dirty="0" smtClean="0">
                <a:latin typeface="微软雅黑" pitchFamily="34" charset="-122"/>
                <a:ea typeface="微软雅黑" pitchFamily="34" charset="-122"/>
              </a:rPr>
              <a:t>Civil Autonomy</a:t>
            </a:r>
            <a:endParaRPr lang="zh-CN" altLang="en-US" dirty="0">
              <a:latin typeface="微软雅黑" pitchFamily="34" charset="-122"/>
              <a:ea typeface="微软雅黑" pitchFamily="34" charset="-122"/>
            </a:endParaRPr>
          </a:p>
        </p:txBody>
      </p:sp>
      <p:sp>
        <p:nvSpPr>
          <p:cNvPr id="11" name="下箭头 10"/>
          <p:cNvSpPr/>
          <p:nvPr/>
        </p:nvSpPr>
        <p:spPr>
          <a:xfrm>
            <a:off x="4211960" y="3212976"/>
            <a:ext cx="720080" cy="216024"/>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12" name="圆角矩形 11"/>
          <p:cNvSpPr/>
          <p:nvPr/>
        </p:nvSpPr>
        <p:spPr>
          <a:xfrm>
            <a:off x="5929322" y="4293096"/>
            <a:ext cx="2643206" cy="17076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b="1" dirty="0" smtClean="0">
              <a:latin typeface="微软雅黑" pitchFamily="34" charset="-122"/>
              <a:ea typeface="微软雅黑" pitchFamily="34" charset="-122"/>
            </a:endParaRPr>
          </a:p>
          <a:p>
            <a:pPr algn="ctr"/>
            <a:endParaRPr lang="en-US" altLang="zh-CN" dirty="0" smtClean="0">
              <a:latin typeface="微软雅黑" pitchFamily="34" charset="-122"/>
              <a:ea typeface="微软雅黑" pitchFamily="34" charset="-122"/>
            </a:endParaRPr>
          </a:p>
        </p:txBody>
      </p:sp>
      <p:sp>
        <p:nvSpPr>
          <p:cNvPr id="13" name="下箭头 12"/>
          <p:cNvSpPr/>
          <p:nvPr/>
        </p:nvSpPr>
        <p:spPr>
          <a:xfrm>
            <a:off x="6638002" y="4005064"/>
            <a:ext cx="720080" cy="216024"/>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pic>
        <p:nvPicPr>
          <p:cNvPr id="14" name="Picture 7" descr="C:\Users\sgxy4\Documents\李大宇的文件夹—院长助理\学院介绍\国开 社院 GIF 1.gif"/>
          <p:cNvPicPr>
            <a:picLocks noChangeAspect="1" noChangeArrowheads="1"/>
          </p:cNvPicPr>
          <p:nvPr/>
        </p:nvPicPr>
        <p:blipFill>
          <a:blip r:embed="rId3" cstate="print"/>
          <a:srcRect t="36409" b="50370"/>
          <a:stretch>
            <a:fillRect/>
          </a:stretch>
        </p:blipFill>
        <p:spPr bwMode="auto">
          <a:xfrm>
            <a:off x="-6880" y="0"/>
            <a:ext cx="2441203" cy="322746"/>
          </a:xfrm>
          <a:prstGeom prst="rect">
            <a:avLst/>
          </a:prstGeom>
          <a:noFill/>
        </p:spPr>
      </p:pic>
      <p:pic>
        <p:nvPicPr>
          <p:cNvPr id="15" name="Picture 2" descr="5"/>
          <p:cNvPicPr>
            <a:picLocks noChangeAspect="1" noChangeArrowheads="1"/>
          </p:cNvPicPr>
          <p:nvPr/>
        </p:nvPicPr>
        <p:blipFill>
          <a:blip r:embed="rId4" cstate="print"/>
          <a:srcRect/>
          <a:stretch>
            <a:fillRect/>
          </a:stretch>
        </p:blipFill>
        <p:spPr bwMode="auto">
          <a:xfrm>
            <a:off x="2434323" y="0"/>
            <a:ext cx="6702797" cy="322746"/>
          </a:xfrm>
          <a:prstGeom prst="rect">
            <a:avLst/>
          </a:prstGeom>
          <a:noFill/>
          <a:ln w="9525">
            <a:noFill/>
            <a:miter lim="800000"/>
            <a:headEnd/>
            <a:tailEnd/>
          </a:ln>
        </p:spPr>
      </p:pic>
      <p:sp>
        <p:nvSpPr>
          <p:cNvPr id="16" name="TextBox 15"/>
          <p:cNvSpPr txBox="1"/>
          <p:nvPr/>
        </p:nvSpPr>
        <p:spPr>
          <a:xfrm>
            <a:off x="5643570" y="4246442"/>
            <a:ext cx="3143272" cy="1754326"/>
          </a:xfrm>
          <a:prstGeom prst="rect">
            <a:avLst/>
          </a:prstGeom>
          <a:noFill/>
        </p:spPr>
        <p:txBody>
          <a:bodyPr wrap="square" rtlCol="0">
            <a:spAutoFit/>
          </a:bodyPr>
          <a:lstStyle/>
          <a:p>
            <a:pPr algn="ctr"/>
            <a:r>
              <a:rPr lang="en-US" altLang="zh-CN" b="1" dirty="0" smtClean="0">
                <a:latin typeface="微软雅黑" pitchFamily="34" charset="-122"/>
                <a:ea typeface="微软雅黑" pitchFamily="34" charset="-122"/>
              </a:rPr>
              <a:t>“</a:t>
            </a:r>
            <a:r>
              <a:rPr lang="en-US" altLang="zh-CN" b="1" dirty="0" err="1" smtClean="0">
                <a:latin typeface="微软雅黑" pitchFamily="34" charset="-122"/>
                <a:ea typeface="微软雅黑" pitchFamily="34" charset="-122"/>
              </a:rPr>
              <a:t>Community+Social</a:t>
            </a:r>
            <a:r>
              <a:rPr lang="en-US" altLang="zh-CN" b="1" dirty="0" smtClean="0">
                <a:latin typeface="微软雅黑" pitchFamily="34" charset="-122"/>
                <a:ea typeface="微软雅黑" pitchFamily="34" charset="-122"/>
              </a:rPr>
              <a:t> Workers + Social Organizations</a:t>
            </a:r>
            <a:r>
              <a:rPr lang="zh-CN" altLang="en-US" b="1" dirty="0" smtClean="0">
                <a:latin typeface="微软雅黑" pitchFamily="34" charset="-122"/>
                <a:ea typeface="微软雅黑" pitchFamily="34" charset="-122"/>
              </a:rPr>
              <a:t>”</a:t>
            </a:r>
            <a:endParaRPr lang="en-US" altLang="zh-CN" b="1" dirty="0" smtClean="0">
              <a:latin typeface="微软雅黑" pitchFamily="34" charset="-122"/>
              <a:ea typeface="微软雅黑" pitchFamily="34" charset="-122"/>
            </a:endParaRPr>
          </a:p>
          <a:p>
            <a:pPr algn="ctr"/>
            <a:r>
              <a:rPr lang="en-US" altLang="zh-CN" dirty="0" smtClean="0">
                <a:latin typeface="微软雅黑" pitchFamily="34" charset="-122"/>
                <a:ea typeface="微软雅黑" pitchFamily="34" charset="-122"/>
              </a:rPr>
              <a:t>Residents Autonomy</a:t>
            </a:r>
          </a:p>
          <a:p>
            <a:pPr algn="ctr"/>
            <a:r>
              <a:rPr lang="en-US" altLang="zh-CN" dirty="0" smtClean="0">
                <a:latin typeface="微软雅黑" pitchFamily="34" charset="-122"/>
                <a:ea typeface="微软雅黑" pitchFamily="34" charset="-122"/>
              </a:rPr>
              <a:t>Social Organizations Participation</a:t>
            </a:r>
          </a:p>
        </p:txBody>
      </p:sp>
    </p:spTree>
    <p:extLst>
      <p:ext uri="{BB962C8B-B14F-4D97-AF65-F5344CB8AC3E}">
        <p14:creationId xmlns:p14="http://schemas.microsoft.com/office/powerpoint/2010/main" xmlns="" val="198778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75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75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750"/>
                                        <p:tgtEl>
                                          <p:spTgt spid="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75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750"/>
                                        <p:tgtEl>
                                          <p:spTgt spid="6"/>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750"/>
                                        <p:tgtEl>
                                          <p:spTgt spid="4"/>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750"/>
                                        <p:tgtEl>
                                          <p:spTgt spid="11"/>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75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750"/>
                                        <p:tgtEl>
                                          <p:spTgt spid="7"/>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750"/>
                                        <p:tgtEl>
                                          <p:spTgt spid="5"/>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heel(1)">
                                      <p:cBhvr>
                                        <p:cTn id="41" dur="750"/>
                                        <p:tgtEl>
                                          <p:spTgt spid="12"/>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heel(1)">
                                      <p:cBhvr>
                                        <p:cTn id="44"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259632" y="1196752"/>
            <a:ext cx="6696744" cy="446449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b="1" dirty="0" smtClean="0">
                <a:latin typeface="微软雅黑" panose="020B0503020204020204" pitchFamily="34" charset="-122"/>
                <a:ea typeface="微软雅黑" panose="020B0503020204020204" pitchFamily="34" charset="-122"/>
              </a:rPr>
              <a:t>Committee of Residents</a:t>
            </a:r>
          </a:p>
          <a:p>
            <a:pPr algn="ctr"/>
            <a:r>
              <a:rPr lang="en-US" altLang="zh-CN" sz="2000" b="1" dirty="0" smtClean="0">
                <a:latin typeface="微软雅黑" panose="020B0503020204020204" pitchFamily="34" charset="-122"/>
                <a:ea typeface="微软雅黑" panose="020B0503020204020204" pitchFamily="34" charset="-122"/>
              </a:rPr>
              <a:t>Community </a:t>
            </a:r>
            <a:r>
              <a:rPr lang="en-US" altLang="zh-CN" sz="2000" b="1" dirty="0" smtClean="0">
                <a:latin typeface="微软雅黑" panose="020B0503020204020204" pitchFamily="34" charset="-122"/>
                <a:ea typeface="微软雅黑" panose="020B0503020204020204" pitchFamily="34" charset="-122"/>
              </a:rPr>
              <a:t>Residents</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a:xfrm>
            <a:off x="3779912" y="1844824"/>
            <a:ext cx="1656184" cy="5040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000" dirty="0" smtClean="0">
                <a:latin typeface="微软雅黑" panose="020B0503020204020204" pitchFamily="34" charset="-122"/>
                <a:ea typeface="微软雅黑" panose="020B0503020204020204" pitchFamily="34" charset="-122"/>
              </a:rPr>
              <a:t>Community</a:t>
            </a:r>
            <a:endParaRPr lang="zh-CN" altLang="en-US" sz="2000" dirty="0">
              <a:latin typeface="微软雅黑" panose="020B0503020204020204" pitchFamily="34" charset="-122"/>
              <a:ea typeface="微软雅黑" panose="020B0503020204020204" pitchFamily="34" charset="-122"/>
            </a:endParaRPr>
          </a:p>
        </p:txBody>
      </p:sp>
      <p:sp>
        <p:nvSpPr>
          <p:cNvPr id="4" name="圆角矩形 3"/>
          <p:cNvSpPr/>
          <p:nvPr/>
        </p:nvSpPr>
        <p:spPr>
          <a:xfrm>
            <a:off x="5508104" y="4005064"/>
            <a:ext cx="1656184" cy="5040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000" dirty="0" smtClean="0">
                <a:latin typeface="微软雅黑" panose="020B0503020204020204" pitchFamily="34" charset="-122"/>
                <a:ea typeface="微软雅黑" panose="020B0503020204020204" pitchFamily="34" charset="-122"/>
              </a:rPr>
              <a:t>Social Workers</a:t>
            </a:r>
            <a:endParaRPr lang="zh-CN" altLang="en-US" sz="2000" dirty="0">
              <a:latin typeface="微软雅黑" panose="020B0503020204020204" pitchFamily="34" charset="-122"/>
              <a:ea typeface="微软雅黑" panose="020B0503020204020204" pitchFamily="34" charset="-122"/>
            </a:endParaRPr>
          </a:p>
        </p:txBody>
      </p:sp>
      <p:sp>
        <p:nvSpPr>
          <p:cNvPr id="5" name="圆角矩形 4"/>
          <p:cNvSpPr/>
          <p:nvPr/>
        </p:nvSpPr>
        <p:spPr>
          <a:xfrm>
            <a:off x="1979712" y="4005064"/>
            <a:ext cx="1656184" cy="5040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smtClean="0">
                <a:latin typeface="微软雅黑" panose="020B0503020204020204" pitchFamily="34" charset="-122"/>
                <a:ea typeface="微软雅黑" panose="020B0503020204020204" pitchFamily="34" charset="-122"/>
              </a:rPr>
              <a:t>Social Organization</a:t>
            </a:r>
            <a:endParaRPr lang="zh-CN" altLang="en-US" dirty="0">
              <a:latin typeface="微软雅黑" panose="020B0503020204020204" pitchFamily="34" charset="-122"/>
              <a:ea typeface="微软雅黑" panose="020B0503020204020204" pitchFamily="34" charset="-122"/>
            </a:endParaRPr>
          </a:p>
        </p:txBody>
      </p:sp>
      <p:cxnSp>
        <p:nvCxnSpPr>
          <p:cNvPr id="7" name="直接箭头连接符 6"/>
          <p:cNvCxnSpPr/>
          <p:nvPr/>
        </p:nvCxnSpPr>
        <p:spPr>
          <a:xfrm flipV="1">
            <a:off x="2643174" y="2375888"/>
            <a:ext cx="1067245" cy="16021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直接箭头连接符 7"/>
          <p:cNvCxnSpPr/>
          <p:nvPr/>
        </p:nvCxnSpPr>
        <p:spPr>
          <a:xfrm>
            <a:off x="5360623" y="2428988"/>
            <a:ext cx="1211641" cy="15259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直接箭头连接符 11"/>
          <p:cNvCxnSpPr/>
          <p:nvPr/>
        </p:nvCxnSpPr>
        <p:spPr>
          <a:xfrm flipH="1" flipV="1">
            <a:off x="5420593" y="2375888"/>
            <a:ext cx="1244556" cy="15490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直接箭头连接符 12"/>
          <p:cNvCxnSpPr/>
          <p:nvPr/>
        </p:nvCxnSpPr>
        <p:spPr>
          <a:xfrm flipH="1">
            <a:off x="2562762" y="2325780"/>
            <a:ext cx="1079022" cy="16291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直接箭头连接符 16"/>
          <p:cNvCxnSpPr/>
          <p:nvPr/>
        </p:nvCxnSpPr>
        <p:spPr>
          <a:xfrm>
            <a:off x="3635896" y="4400763"/>
            <a:ext cx="1872208" cy="292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直接箭头连接符 17"/>
          <p:cNvCxnSpPr/>
          <p:nvPr/>
        </p:nvCxnSpPr>
        <p:spPr>
          <a:xfrm flipH="1" flipV="1">
            <a:off x="3635897" y="4149080"/>
            <a:ext cx="1784696" cy="1317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4" name="Picture 7" descr="C:\Users\sgxy4\Documents\李大宇的文件夹—院长助理\学院介绍\国开 社院 GIF 1.gif"/>
          <p:cNvPicPr>
            <a:picLocks noChangeAspect="1" noChangeArrowheads="1"/>
          </p:cNvPicPr>
          <p:nvPr/>
        </p:nvPicPr>
        <p:blipFill>
          <a:blip r:embed="rId3" cstate="print"/>
          <a:srcRect t="36409" b="50370"/>
          <a:stretch>
            <a:fillRect/>
          </a:stretch>
        </p:blipFill>
        <p:spPr bwMode="auto">
          <a:xfrm>
            <a:off x="-6880" y="0"/>
            <a:ext cx="2441203" cy="322746"/>
          </a:xfrm>
          <a:prstGeom prst="rect">
            <a:avLst/>
          </a:prstGeom>
          <a:noFill/>
        </p:spPr>
      </p:pic>
      <p:pic>
        <p:nvPicPr>
          <p:cNvPr id="15" name="Picture 2" descr="5"/>
          <p:cNvPicPr>
            <a:picLocks noChangeAspect="1" noChangeArrowheads="1"/>
          </p:cNvPicPr>
          <p:nvPr/>
        </p:nvPicPr>
        <p:blipFill>
          <a:blip r:embed="rId4" cstate="print"/>
          <a:srcRect/>
          <a:stretch>
            <a:fillRect/>
          </a:stretch>
        </p:blipFill>
        <p:spPr bwMode="auto">
          <a:xfrm>
            <a:off x="2434323" y="0"/>
            <a:ext cx="6702797" cy="322746"/>
          </a:xfrm>
          <a:prstGeom prst="rect">
            <a:avLst/>
          </a:prstGeom>
          <a:noFill/>
          <a:ln w="9525">
            <a:noFill/>
            <a:miter lim="800000"/>
            <a:headEnd/>
            <a:tailEnd/>
          </a:ln>
        </p:spPr>
      </p:pic>
    </p:spTree>
    <p:extLst>
      <p:ext uri="{BB962C8B-B14F-4D97-AF65-F5344CB8AC3E}">
        <p14:creationId xmlns:p14="http://schemas.microsoft.com/office/powerpoint/2010/main" xmlns="" val="70389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0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1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1000"/>
                                        <p:tgtEl>
                                          <p:spTgt spid="5"/>
                                        </p:tgtEl>
                                      </p:cBhvr>
                                    </p:animEffect>
                                  </p:childTnLst>
                                </p:cTn>
                              </p:par>
                              <p:par>
                                <p:cTn id="17" presetID="21"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par>
                                <p:cTn id="20" presetID="21" presetClass="entr" presetSubtype="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1000"/>
                                        <p:tgtEl>
                                          <p:spTgt spid="8"/>
                                        </p:tgtEl>
                                      </p:cBhvr>
                                    </p:animEffect>
                                  </p:childTnLst>
                                </p:cTn>
                              </p:par>
                              <p:par>
                                <p:cTn id="23" presetID="21" presetClass="entr" presetSubtype="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1000"/>
                                        <p:tgtEl>
                                          <p:spTgt spid="12"/>
                                        </p:tgtEl>
                                      </p:cBhvr>
                                    </p:animEffect>
                                  </p:childTnLst>
                                </p:cTn>
                              </p:par>
                              <p:par>
                                <p:cTn id="26" presetID="21" presetClass="entr" presetSubtype="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heel(1)">
                                      <p:cBhvr>
                                        <p:cTn id="28" dur="1000"/>
                                        <p:tgtEl>
                                          <p:spTgt spid="13"/>
                                        </p:tgtEl>
                                      </p:cBhvr>
                                    </p:animEffect>
                                  </p:childTnLst>
                                </p:cTn>
                              </p:par>
                              <p:par>
                                <p:cTn id="29" presetID="21" presetClass="entr" presetSubtype="1"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heel(1)">
                                      <p:cBhvr>
                                        <p:cTn id="31" dur="1000"/>
                                        <p:tgtEl>
                                          <p:spTgt spid="17"/>
                                        </p:tgtEl>
                                      </p:cBhvr>
                                    </p:animEffect>
                                  </p:childTnLst>
                                </p:cTn>
                              </p:par>
                              <p:par>
                                <p:cTn id="32" presetID="21" presetClass="entr" presetSubtype="1"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heel(1)">
                                      <p:cBhvr>
                                        <p:cTn id="3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971600" y="2864353"/>
            <a:ext cx="1872208" cy="864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sz="2000" b="1" dirty="0" smtClean="0">
              <a:latin typeface="微软雅黑" pitchFamily="34" charset="-122"/>
              <a:ea typeface="微软雅黑" pitchFamily="34" charset="-122"/>
            </a:endParaRPr>
          </a:p>
          <a:p>
            <a:pPr algn="ct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S+C+C</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algn="ctr"/>
            <a:endParaRPr lang="en-US" altLang="zh-CN" sz="2000" dirty="0" smtClean="0">
              <a:latin typeface="微软雅黑" pitchFamily="34" charset="-122"/>
              <a:ea typeface="微软雅黑" pitchFamily="34" charset="-122"/>
            </a:endParaRPr>
          </a:p>
        </p:txBody>
      </p:sp>
      <p:sp>
        <p:nvSpPr>
          <p:cNvPr id="6" name="右箭头 5"/>
          <p:cNvSpPr/>
          <p:nvPr/>
        </p:nvSpPr>
        <p:spPr>
          <a:xfrm>
            <a:off x="3059832" y="3008369"/>
            <a:ext cx="288032" cy="64807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2000"/>
          </a:p>
        </p:txBody>
      </p:sp>
      <p:sp>
        <p:nvSpPr>
          <p:cNvPr id="7" name="圆角矩形 6"/>
          <p:cNvSpPr/>
          <p:nvPr/>
        </p:nvSpPr>
        <p:spPr>
          <a:xfrm>
            <a:off x="3707904" y="2432305"/>
            <a:ext cx="1864228"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000" b="1" dirty="0" smtClean="0">
                <a:latin typeface="微软雅黑" pitchFamily="34" charset="-122"/>
                <a:ea typeface="微软雅黑" pitchFamily="34" charset="-122"/>
              </a:rPr>
              <a:t>Community</a:t>
            </a:r>
            <a:endParaRPr lang="zh-CN" altLang="en-US" sz="2000" b="1" dirty="0">
              <a:latin typeface="微软雅黑" pitchFamily="34" charset="-122"/>
              <a:ea typeface="微软雅黑" pitchFamily="34" charset="-122"/>
            </a:endParaRPr>
          </a:p>
        </p:txBody>
      </p:sp>
      <p:sp>
        <p:nvSpPr>
          <p:cNvPr id="8" name="圆角矩形 7"/>
          <p:cNvSpPr/>
          <p:nvPr/>
        </p:nvSpPr>
        <p:spPr>
          <a:xfrm>
            <a:off x="3707904" y="3080377"/>
            <a:ext cx="1864228" cy="5040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b="1" dirty="0" smtClean="0">
                <a:latin typeface="微软雅黑" pitchFamily="34" charset="-122"/>
                <a:ea typeface="微软雅黑" pitchFamily="34" charset="-122"/>
              </a:rPr>
              <a:t>Social Organization</a:t>
            </a:r>
            <a:endParaRPr lang="zh-CN" altLang="en-US" b="1" dirty="0">
              <a:latin typeface="微软雅黑" pitchFamily="34" charset="-122"/>
              <a:ea typeface="微软雅黑" pitchFamily="34" charset="-122"/>
            </a:endParaRPr>
          </a:p>
        </p:txBody>
      </p:sp>
      <p:sp>
        <p:nvSpPr>
          <p:cNvPr id="9" name="圆角矩形 8"/>
          <p:cNvSpPr/>
          <p:nvPr/>
        </p:nvSpPr>
        <p:spPr>
          <a:xfrm>
            <a:off x="3707904" y="3728449"/>
            <a:ext cx="1864228"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b="1" dirty="0" smtClean="0">
                <a:latin typeface="微软雅黑" pitchFamily="34" charset="-122"/>
                <a:ea typeface="微软雅黑" pitchFamily="34" charset="-122"/>
              </a:rPr>
              <a:t>Social Workers</a:t>
            </a:r>
            <a:endParaRPr lang="zh-CN" altLang="en-US" b="1" dirty="0">
              <a:latin typeface="微软雅黑" pitchFamily="34" charset="-122"/>
              <a:ea typeface="微软雅黑" pitchFamily="34" charset="-122"/>
            </a:endParaRPr>
          </a:p>
        </p:txBody>
      </p:sp>
      <p:sp>
        <p:nvSpPr>
          <p:cNvPr id="16" name="右箭头 15"/>
          <p:cNvSpPr/>
          <p:nvPr/>
        </p:nvSpPr>
        <p:spPr>
          <a:xfrm>
            <a:off x="5868144" y="2360297"/>
            <a:ext cx="216024" cy="5760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2000"/>
          </a:p>
        </p:txBody>
      </p:sp>
      <p:sp>
        <p:nvSpPr>
          <p:cNvPr id="17" name="圆角矩形 16"/>
          <p:cNvSpPr/>
          <p:nvPr/>
        </p:nvSpPr>
        <p:spPr>
          <a:xfrm>
            <a:off x="6516215" y="2432305"/>
            <a:ext cx="2056313"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sz="2000" b="1" dirty="0" smtClean="0">
              <a:latin typeface="微软雅黑" pitchFamily="34" charset="-122"/>
              <a:ea typeface="微软雅黑" pitchFamily="34" charset="-122"/>
            </a:endParaRPr>
          </a:p>
          <a:p>
            <a:pPr algn="ctr"/>
            <a:r>
              <a:rPr lang="en-US" altLang="zh-CN" sz="2000" b="1" dirty="0" smtClean="0">
                <a:latin typeface="微软雅黑" pitchFamily="34" charset="-122"/>
                <a:ea typeface="微软雅黑" pitchFamily="34" charset="-122"/>
              </a:rPr>
              <a:t>as platform</a:t>
            </a:r>
          </a:p>
          <a:p>
            <a:pPr algn="ctr"/>
            <a:endParaRPr lang="en-US" altLang="zh-CN" sz="2000" dirty="0" smtClean="0">
              <a:latin typeface="微软雅黑" pitchFamily="34" charset="-122"/>
              <a:ea typeface="微软雅黑" pitchFamily="34" charset="-122"/>
            </a:endParaRPr>
          </a:p>
        </p:txBody>
      </p:sp>
      <p:sp>
        <p:nvSpPr>
          <p:cNvPr id="18" name="圆角矩形 17"/>
          <p:cNvSpPr/>
          <p:nvPr/>
        </p:nvSpPr>
        <p:spPr>
          <a:xfrm>
            <a:off x="6516216" y="3080377"/>
            <a:ext cx="2056312"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000" b="1" dirty="0" smtClean="0">
                <a:latin typeface="微软雅黑" pitchFamily="34" charset="-122"/>
                <a:ea typeface="微软雅黑" pitchFamily="34" charset="-122"/>
              </a:rPr>
              <a:t>as carrier</a:t>
            </a:r>
            <a:endParaRPr lang="en-US" altLang="zh-CN" sz="2000" dirty="0" smtClean="0">
              <a:latin typeface="微软雅黑" pitchFamily="34" charset="-122"/>
              <a:ea typeface="微软雅黑" pitchFamily="34" charset="-122"/>
            </a:endParaRPr>
          </a:p>
        </p:txBody>
      </p:sp>
      <p:sp>
        <p:nvSpPr>
          <p:cNvPr id="19" name="圆角矩形 18"/>
          <p:cNvSpPr/>
          <p:nvPr/>
        </p:nvSpPr>
        <p:spPr>
          <a:xfrm>
            <a:off x="6516216" y="3728449"/>
            <a:ext cx="2056312"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sz="2000" b="1" dirty="0" smtClean="0">
              <a:latin typeface="微软雅黑" pitchFamily="34" charset="-122"/>
              <a:ea typeface="微软雅黑" pitchFamily="34" charset="-122"/>
            </a:endParaRPr>
          </a:p>
          <a:p>
            <a:pPr algn="ctr"/>
            <a:r>
              <a:rPr lang="en-US" altLang="zh-CN" sz="2000" b="1" dirty="0" smtClean="0">
                <a:latin typeface="微软雅黑" pitchFamily="34" charset="-122"/>
                <a:ea typeface="微软雅黑" pitchFamily="34" charset="-122"/>
              </a:rPr>
              <a:t>as support</a:t>
            </a:r>
          </a:p>
          <a:p>
            <a:pPr algn="ctr"/>
            <a:endParaRPr lang="en-US" altLang="zh-CN" sz="2000" dirty="0" smtClean="0">
              <a:latin typeface="微软雅黑" pitchFamily="34" charset="-122"/>
              <a:ea typeface="微软雅黑" pitchFamily="34" charset="-122"/>
            </a:endParaRPr>
          </a:p>
        </p:txBody>
      </p:sp>
      <p:sp>
        <p:nvSpPr>
          <p:cNvPr id="20" name="右箭头 19"/>
          <p:cNvSpPr/>
          <p:nvPr/>
        </p:nvSpPr>
        <p:spPr>
          <a:xfrm>
            <a:off x="5868144" y="3008369"/>
            <a:ext cx="216024" cy="5760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2000"/>
          </a:p>
        </p:txBody>
      </p:sp>
      <p:sp>
        <p:nvSpPr>
          <p:cNvPr id="21" name="右箭头 20"/>
          <p:cNvSpPr/>
          <p:nvPr/>
        </p:nvSpPr>
        <p:spPr>
          <a:xfrm>
            <a:off x="5868144" y="3656441"/>
            <a:ext cx="216024" cy="5760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2000"/>
          </a:p>
        </p:txBody>
      </p:sp>
      <p:sp>
        <p:nvSpPr>
          <p:cNvPr id="3" name="矩形 2"/>
          <p:cNvSpPr/>
          <p:nvPr/>
        </p:nvSpPr>
        <p:spPr>
          <a:xfrm>
            <a:off x="357158" y="857232"/>
            <a:ext cx="8494210" cy="1323439"/>
          </a:xfrm>
          <a:prstGeom prst="rect">
            <a:avLst/>
          </a:prstGeom>
        </p:spPr>
        <p:txBody>
          <a:bodyPr wrap="square">
            <a:spAutoFit/>
          </a:bodyPr>
          <a:lstStyle/>
          <a:p>
            <a:r>
              <a:rPr lang="en-US" altLang="zh-CN" sz="2000" b="1" dirty="0" smtClean="0"/>
              <a:t>“S+C+C” is an innovative community governance model developed by our community social work from their daily practices, it aims to unite communities, social organizations and social workers for coordinated interaction and joint force.</a:t>
            </a:r>
          </a:p>
        </p:txBody>
      </p:sp>
      <p:pic>
        <p:nvPicPr>
          <p:cNvPr id="22" name="Picture 7" descr="C:\Users\sgxy4\Documents\李大宇的文件夹—院长助理\学院介绍\国开 社院 GIF 1.gif"/>
          <p:cNvPicPr>
            <a:picLocks noChangeAspect="1" noChangeArrowheads="1"/>
          </p:cNvPicPr>
          <p:nvPr/>
        </p:nvPicPr>
        <p:blipFill>
          <a:blip r:embed="rId3" cstate="print"/>
          <a:srcRect t="36409" b="50370"/>
          <a:stretch>
            <a:fillRect/>
          </a:stretch>
        </p:blipFill>
        <p:spPr bwMode="auto">
          <a:xfrm>
            <a:off x="-6880" y="0"/>
            <a:ext cx="2441203" cy="322746"/>
          </a:xfrm>
          <a:prstGeom prst="rect">
            <a:avLst/>
          </a:prstGeom>
          <a:noFill/>
        </p:spPr>
      </p:pic>
      <p:pic>
        <p:nvPicPr>
          <p:cNvPr id="23" name="Picture 2" descr="5"/>
          <p:cNvPicPr>
            <a:picLocks noChangeAspect="1" noChangeArrowheads="1"/>
          </p:cNvPicPr>
          <p:nvPr/>
        </p:nvPicPr>
        <p:blipFill>
          <a:blip r:embed="rId4" cstate="print"/>
          <a:srcRect/>
          <a:stretch>
            <a:fillRect/>
          </a:stretch>
        </p:blipFill>
        <p:spPr bwMode="auto">
          <a:xfrm>
            <a:off x="2434323" y="0"/>
            <a:ext cx="6702797" cy="322746"/>
          </a:xfrm>
          <a:prstGeom prst="rect">
            <a:avLst/>
          </a:prstGeom>
          <a:noFill/>
          <a:ln w="9525">
            <a:noFill/>
            <a:miter lim="800000"/>
            <a:headEnd/>
            <a:tailEnd/>
          </a:ln>
        </p:spPr>
      </p:pic>
      <p:sp>
        <p:nvSpPr>
          <p:cNvPr id="24" name="矩形 23"/>
          <p:cNvSpPr/>
          <p:nvPr/>
        </p:nvSpPr>
        <p:spPr>
          <a:xfrm>
            <a:off x="0" y="4594878"/>
            <a:ext cx="9358346" cy="1477328"/>
          </a:xfrm>
          <a:prstGeom prst="rect">
            <a:avLst/>
          </a:prstGeom>
        </p:spPr>
        <p:txBody>
          <a:bodyPr wrap="square">
            <a:spAutoFit/>
          </a:bodyPr>
          <a:lstStyle/>
          <a:p>
            <a:r>
              <a:rPr lang="en-US" altLang="zh-CN" dirty="0" smtClean="0"/>
              <a:t>“</a:t>
            </a:r>
            <a:r>
              <a:rPr lang="en-US" altLang="zh-CN" dirty="0" smtClean="0"/>
              <a:t>S+C+C” model </a:t>
            </a:r>
            <a:r>
              <a:rPr lang="en-US" altLang="zh-CN" dirty="0" smtClean="0"/>
              <a:t>is led by the government, communities as platform, social organizations as carrier, and social work professionals as support to realize the “S+C+C</a:t>
            </a:r>
            <a:r>
              <a:rPr lang="en-US" altLang="zh-CN" dirty="0" smtClean="0"/>
              <a:t>” mutual </a:t>
            </a:r>
            <a:r>
              <a:rPr lang="en-US" altLang="zh-CN" dirty="0" smtClean="0"/>
              <a:t>support and coordinated interaction. </a:t>
            </a:r>
          </a:p>
          <a:p>
            <a:r>
              <a:rPr lang="en-US" altLang="zh-CN" dirty="0" smtClean="0"/>
              <a:t>“S+C+C</a:t>
            </a:r>
            <a:r>
              <a:rPr lang="en-US" altLang="zh-CN" dirty="0" smtClean="0"/>
              <a:t>” is </a:t>
            </a:r>
            <a:r>
              <a:rPr lang="en-US" altLang="zh-CN" dirty="0" smtClean="0"/>
              <a:t>an innovative model of community governance, it is the ideal state for future community governance. </a:t>
            </a:r>
          </a:p>
        </p:txBody>
      </p:sp>
    </p:spTree>
    <p:extLst>
      <p:ext uri="{BB962C8B-B14F-4D97-AF65-F5344CB8AC3E}">
        <p14:creationId xmlns:p14="http://schemas.microsoft.com/office/powerpoint/2010/main" xmlns="" val="29893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6" grpId="0" animBg="1"/>
      <p:bldP spid="17" grpId="0" animBg="1"/>
      <p:bldP spid="18" grpId="0" animBg="1"/>
      <p:bldP spid="19" grpId="0" animBg="1"/>
      <p:bldP spid="20" grpId="0" animBg="1"/>
      <p:bldP spid="21"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899592" y="773996"/>
            <a:ext cx="2736304" cy="81993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000" dirty="0" smtClean="0">
                <a:latin typeface="微软雅黑" pitchFamily="34" charset="-122"/>
                <a:ea typeface="微软雅黑" pitchFamily="34" charset="-122"/>
              </a:rPr>
              <a:t>Social Workers</a:t>
            </a:r>
            <a:endParaRPr lang="zh-CN" altLang="en-US" sz="2000" dirty="0">
              <a:latin typeface="微软雅黑" pitchFamily="34" charset="-122"/>
              <a:ea typeface="微软雅黑" pitchFamily="34" charset="-122"/>
            </a:endParaRPr>
          </a:p>
        </p:txBody>
      </p:sp>
      <p:sp>
        <p:nvSpPr>
          <p:cNvPr id="4" name="圆柱形 3"/>
          <p:cNvSpPr/>
          <p:nvPr/>
        </p:nvSpPr>
        <p:spPr>
          <a:xfrm>
            <a:off x="3707904" y="1916832"/>
            <a:ext cx="1656184" cy="720080"/>
          </a:xfrm>
          <a:prstGeom prst="can">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b="1" dirty="0" smtClean="0">
                <a:latin typeface="微软雅黑" pitchFamily="34" charset="-122"/>
                <a:ea typeface="微软雅黑" pitchFamily="34" charset="-122"/>
              </a:rPr>
              <a:t>Social workers</a:t>
            </a:r>
            <a:endParaRPr lang="zh-CN" altLang="en-US" dirty="0">
              <a:latin typeface="微软雅黑" pitchFamily="34" charset="-122"/>
              <a:ea typeface="微软雅黑" pitchFamily="34" charset="-122"/>
            </a:endParaRPr>
          </a:p>
        </p:txBody>
      </p:sp>
      <p:sp>
        <p:nvSpPr>
          <p:cNvPr id="5" name="矩形 4"/>
          <p:cNvSpPr/>
          <p:nvPr/>
        </p:nvSpPr>
        <p:spPr>
          <a:xfrm>
            <a:off x="500034" y="3068961"/>
            <a:ext cx="4000528"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dirty="0" smtClean="0"/>
              <a:t>In western countries, deemed as “social engineer”, “social doctor”</a:t>
            </a:r>
          </a:p>
          <a:p>
            <a:endParaRPr lang="zh-CN" altLang="en-US" b="1" dirty="0">
              <a:latin typeface="微软雅黑" pitchFamily="34" charset="-122"/>
              <a:ea typeface="微软雅黑" pitchFamily="34" charset="-122"/>
            </a:endParaRPr>
          </a:p>
        </p:txBody>
      </p:sp>
      <p:sp>
        <p:nvSpPr>
          <p:cNvPr id="6" name="矩形 5"/>
          <p:cNvSpPr/>
          <p:nvPr/>
        </p:nvSpPr>
        <p:spPr>
          <a:xfrm>
            <a:off x="4788024" y="3068960"/>
            <a:ext cx="4198585" cy="92333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zh-CN" altLang="en-US" dirty="0" smtClean="0">
                <a:latin typeface="微软雅黑" pitchFamily="34" charset="-122"/>
                <a:ea typeface="微软雅黑" pitchFamily="34" charset="-122"/>
              </a:rPr>
              <a:t>  </a:t>
            </a:r>
            <a:r>
              <a:rPr lang="en-US" altLang="zh-CN" dirty="0" smtClean="0"/>
              <a:t>In China</a:t>
            </a:r>
            <a:r>
              <a:rPr lang="en-US" altLang="zh-CN" dirty="0" smtClean="0"/>
              <a:t>, seen </a:t>
            </a:r>
            <a:r>
              <a:rPr lang="en-US" altLang="zh-CN" dirty="0" smtClean="0"/>
              <a:t>as </a:t>
            </a:r>
          </a:p>
          <a:p>
            <a:r>
              <a:rPr lang="en-US" altLang="zh-CN" dirty="0" smtClean="0"/>
              <a:t>“low status”, “dispensable and optional”</a:t>
            </a:r>
          </a:p>
          <a:p>
            <a:r>
              <a:rPr lang="zh-CN" altLang="en-US" dirty="0" smtClean="0">
                <a:latin typeface="微软雅黑" pitchFamily="34" charset="-122"/>
                <a:ea typeface="微软雅黑" pitchFamily="34" charset="-122"/>
              </a:rPr>
              <a:t> </a:t>
            </a:r>
            <a:endParaRPr lang="en-US" altLang="zh-CN" dirty="0" smtClean="0">
              <a:latin typeface="微软雅黑" pitchFamily="34" charset="-122"/>
              <a:ea typeface="微软雅黑" pitchFamily="34" charset="-122"/>
            </a:endParaRPr>
          </a:p>
        </p:txBody>
      </p:sp>
      <p:cxnSp>
        <p:nvCxnSpPr>
          <p:cNvPr id="7" name="直接箭头连接符 6"/>
          <p:cNvCxnSpPr/>
          <p:nvPr/>
        </p:nvCxnSpPr>
        <p:spPr>
          <a:xfrm flipH="1">
            <a:off x="3563888" y="2636912"/>
            <a:ext cx="432048" cy="4320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直接箭头连接符 7"/>
          <p:cNvCxnSpPr/>
          <p:nvPr/>
        </p:nvCxnSpPr>
        <p:spPr>
          <a:xfrm>
            <a:off x="5148064" y="2636912"/>
            <a:ext cx="360040" cy="4320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矩形 10"/>
          <p:cNvSpPr/>
          <p:nvPr/>
        </p:nvSpPr>
        <p:spPr>
          <a:xfrm>
            <a:off x="3786182" y="642918"/>
            <a:ext cx="5433848" cy="830997"/>
          </a:xfrm>
          <a:prstGeom prst="rect">
            <a:avLst/>
          </a:prstGeom>
        </p:spPr>
        <p:txBody>
          <a:bodyPr wrap="square">
            <a:spAutoFit/>
          </a:bodyPr>
          <a:lstStyle/>
          <a:p>
            <a:r>
              <a:rPr lang="en-US" altLang="zh-CN" sz="1600" dirty="0" smtClean="0"/>
              <a:t>Social workers are a profession with social work knowledge and certain competencies, providing innovative work in the social service field</a:t>
            </a:r>
            <a:endParaRPr lang="zh-CN" altLang="en-US" sz="1600" dirty="0">
              <a:latin typeface="微软雅黑" pitchFamily="34" charset="-122"/>
              <a:ea typeface="微软雅黑" pitchFamily="34" charset="-122"/>
            </a:endParaRPr>
          </a:p>
        </p:txBody>
      </p:sp>
      <p:pic>
        <p:nvPicPr>
          <p:cNvPr id="12" name="Picture 7" descr="C:\Users\sgxy4\Documents\李大宇的文件夹—院长助理\学院介绍\国开 社院 GIF 1.gif"/>
          <p:cNvPicPr>
            <a:picLocks noChangeAspect="1" noChangeArrowheads="1"/>
          </p:cNvPicPr>
          <p:nvPr/>
        </p:nvPicPr>
        <p:blipFill>
          <a:blip r:embed="rId3" cstate="print"/>
          <a:srcRect t="36409" b="50370"/>
          <a:stretch>
            <a:fillRect/>
          </a:stretch>
        </p:blipFill>
        <p:spPr bwMode="auto">
          <a:xfrm>
            <a:off x="-6880" y="0"/>
            <a:ext cx="2441203" cy="322746"/>
          </a:xfrm>
          <a:prstGeom prst="rect">
            <a:avLst/>
          </a:prstGeom>
          <a:noFill/>
        </p:spPr>
      </p:pic>
      <p:pic>
        <p:nvPicPr>
          <p:cNvPr id="13" name="Picture 2" descr="5"/>
          <p:cNvPicPr>
            <a:picLocks noChangeAspect="1" noChangeArrowheads="1"/>
          </p:cNvPicPr>
          <p:nvPr/>
        </p:nvPicPr>
        <p:blipFill>
          <a:blip r:embed="rId4" cstate="print"/>
          <a:srcRect/>
          <a:stretch>
            <a:fillRect/>
          </a:stretch>
        </p:blipFill>
        <p:spPr bwMode="auto">
          <a:xfrm>
            <a:off x="2434323" y="0"/>
            <a:ext cx="6702797" cy="322746"/>
          </a:xfrm>
          <a:prstGeom prst="rect">
            <a:avLst/>
          </a:prstGeom>
          <a:noFill/>
          <a:ln w="9525">
            <a:noFill/>
            <a:miter lim="800000"/>
            <a:headEnd/>
            <a:tailEnd/>
          </a:ln>
        </p:spPr>
      </p:pic>
      <p:sp>
        <p:nvSpPr>
          <p:cNvPr id="14" name="TextBox 13"/>
          <p:cNvSpPr txBox="1"/>
          <p:nvPr/>
        </p:nvSpPr>
        <p:spPr>
          <a:xfrm>
            <a:off x="0" y="4286256"/>
            <a:ext cx="9220030" cy="2585323"/>
          </a:xfrm>
          <a:prstGeom prst="rect">
            <a:avLst/>
          </a:prstGeom>
          <a:noFill/>
        </p:spPr>
        <p:txBody>
          <a:bodyPr wrap="square" rtlCol="0">
            <a:spAutoFit/>
          </a:bodyPr>
          <a:lstStyle/>
          <a:p>
            <a:r>
              <a:rPr lang="en-US" altLang="zh-CN" dirty="0" smtClean="0"/>
              <a:t>In &lt;&lt;The Outline of National Medium and long-term talent(2010-2020)&gt;&gt; issued in 2010 has clearly stated that, social workers are for the first time in history listed as a independent talent profession, and by 2020, social workers will be reached to a number of 3 millions. (At present the number of social workers is 500 thousands).</a:t>
            </a:r>
          </a:p>
          <a:p>
            <a:endParaRPr lang="en-US" altLang="zh-CN" dirty="0" smtClean="0"/>
          </a:p>
          <a:p>
            <a:r>
              <a:rPr lang="en-US" altLang="zh-CN" dirty="0" smtClean="0"/>
              <a:t>In 2011, the Ministry of Civil Affairs issued &lt;&lt;Opinions on Strengthening Construction of Social Work Professionals&gt;&gt;, it is the first exclusive document for social workers from the central government, indicated the importance of social work in the new era of social governance. </a:t>
            </a:r>
          </a:p>
        </p:txBody>
      </p:sp>
    </p:spTree>
    <p:extLst>
      <p:ext uri="{BB962C8B-B14F-4D97-AF65-F5344CB8AC3E}">
        <p14:creationId xmlns:p14="http://schemas.microsoft.com/office/powerpoint/2010/main" xmlns="" val="168811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1441440"/>
            <a:ext cx="6143637" cy="3416320"/>
          </a:xfrm>
          <a:prstGeom prst="rect">
            <a:avLst/>
          </a:prstGeom>
        </p:spPr>
        <p:txBody>
          <a:bodyPr wrap="square">
            <a:spAutoFit/>
          </a:bodyPr>
          <a:lstStyle/>
          <a:p>
            <a:pPr>
              <a:lnSpc>
                <a:spcPct val="150000"/>
              </a:lnSpc>
            </a:pPr>
            <a:r>
              <a:rPr lang="en-US" altLang="zh-CN" sz="1600" dirty="0" smtClean="0"/>
              <a:t>Established in November 26</a:t>
            </a:r>
            <a:r>
              <a:rPr lang="en-US" altLang="zh-CN" sz="1600" baseline="30000" dirty="0" smtClean="0"/>
              <a:t>th</a:t>
            </a:r>
            <a:r>
              <a:rPr lang="en-US" altLang="zh-CN" sz="1600" dirty="0" smtClean="0"/>
              <a:t> 2013, fall 2016 opened major in Community Management and Service. Employed personnel can apply and register to study, program length is 2.5 years, status can be kept for 8 years. Academic record will enter into the credit bank, when meet the credit requirement, would receive associate degree which is recognized by the Ministry of Education, meanwhile students would receive the certificate of Registered </a:t>
            </a:r>
            <a:r>
              <a:rPr lang="en-US" altLang="zh-CN" sz="1600" dirty="0" err="1" smtClean="0"/>
              <a:t>Gerontological</a:t>
            </a:r>
            <a:r>
              <a:rPr lang="en-US" altLang="zh-CN" sz="1600" dirty="0" smtClean="0"/>
              <a:t> Social Workers Occupational Skills. </a:t>
            </a:r>
          </a:p>
          <a:p>
            <a:pPr>
              <a:lnSpc>
                <a:spcPct val="150000"/>
              </a:lnSpc>
            </a:pPr>
            <a:endParaRPr lang="zh-CN" altLang="en-US" sz="1600" b="1" dirty="0">
              <a:latin typeface="微软雅黑" pitchFamily="34" charset="-122"/>
              <a:ea typeface="微软雅黑" pitchFamily="34" charset="-122"/>
            </a:endParaRPr>
          </a:p>
        </p:txBody>
      </p:sp>
      <p:pic>
        <p:nvPicPr>
          <p:cNvPr id="258050" name="Picture 2" descr="G:\2016\图片\1297794b80186483.jpg"/>
          <p:cNvPicPr>
            <a:picLocks noChangeAspect="1" noChangeArrowheads="1"/>
          </p:cNvPicPr>
          <p:nvPr/>
        </p:nvPicPr>
        <p:blipFill>
          <a:blip r:embed="rId3" cstate="print"/>
          <a:srcRect/>
          <a:stretch>
            <a:fillRect/>
          </a:stretch>
        </p:blipFill>
        <p:spPr bwMode="auto">
          <a:xfrm>
            <a:off x="6012160" y="938044"/>
            <a:ext cx="2219950" cy="1600430"/>
          </a:xfrm>
          <a:prstGeom prst="rect">
            <a:avLst/>
          </a:prstGeom>
          <a:noFill/>
        </p:spPr>
      </p:pic>
      <p:pic>
        <p:nvPicPr>
          <p:cNvPr id="258051" name="Picture 3" descr="G:\2016\图片\519dc9fbfb59c62f.jpg"/>
          <p:cNvPicPr>
            <a:picLocks noChangeAspect="1" noChangeArrowheads="1"/>
          </p:cNvPicPr>
          <p:nvPr/>
        </p:nvPicPr>
        <p:blipFill>
          <a:blip r:embed="rId4" cstate="print"/>
          <a:srcRect/>
          <a:stretch>
            <a:fillRect/>
          </a:stretch>
        </p:blipFill>
        <p:spPr bwMode="auto">
          <a:xfrm>
            <a:off x="6143636" y="3812744"/>
            <a:ext cx="2761220" cy="1808774"/>
          </a:xfrm>
          <a:prstGeom prst="rect">
            <a:avLst/>
          </a:prstGeom>
          <a:noFill/>
        </p:spPr>
      </p:pic>
      <p:sp>
        <p:nvSpPr>
          <p:cNvPr id="6" name="Rectangle 2"/>
          <p:cNvSpPr txBox="1">
            <a:spLocks/>
          </p:cNvSpPr>
          <p:nvPr/>
        </p:nvSpPr>
        <p:spPr>
          <a:xfrm>
            <a:off x="-71470" y="500042"/>
            <a:ext cx="8547698" cy="810147"/>
          </a:xfrm>
          <a:prstGeom prst="rect">
            <a:avLst/>
          </a:prstGeom>
        </p:spPr>
        <p:txBody>
          <a:bodyPr anchor="ctr"/>
          <a:lstStyle/>
          <a:p>
            <a:pPr>
              <a:defRPr/>
            </a:pPr>
            <a:r>
              <a:rPr lang="en-US" altLang="zh-CN" sz="2800" b="1" dirty="0" smtClean="0"/>
              <a:t>The China Open University Social Work School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endParaRPr>
          </a:p>
        </p:txBody>
      </p:sp>
      <p:pic>
        <p:nvPicPr>
          <p:cNvPr id="7" name="Picture 7" descr="C:\Users\sgxy4\Documents\李大宇的文件夹—院长助理\学院介绍\国开 社院 GIF 1.gif"/>
          <p:cNvPicPr>
            <a:picLocks noChangeAspect="1" noChangeArrowheads="1"/>
          </p:cNvPicPr>
          <p:nvPr/>
        </p:nvPicPr>
        <p:blipFill>
          <a:blip r:embed="rId5" cstate="print"/>
          <a:srcRect t="36409" b="50370"/>
          <a:stretch>
            <a:fillRect/>
          </a:stretch>
        </p:blipFill>
        <p:spPr bwMode="auto">
          <a:xfrm>
            <a:off x="-6880" y="0"/>
            <a:ext cx="2441203" cy="322746"/>
          </a:xfrm>
          <a:prstGeom prst="rect">
            <a:avLst/>
          </a:prstGeom>
          <a:noFill/>
        </p:spPr>
      </p:pic>
      <p:sp>
        <p:nvSpPr>
          <p:cNvPr id="9" name="Rectangle 2"/>
          <p:cNvSpPr txBox="1">
            <a:spLocks/>
          </p:cNvSpPr>
          <p:nvPr/>
        </p:nvSpPr>
        <p:spPr>
          <a:xfrm>
            <a:off x="0" y="4761993"/>
            <a:ext cx="6342464" cy="1453089"/>
          </a:xfrm>
          <a:prstGeom prst="rect">
            <a:avLst/>
          </a:prstGeom>
        </p:spPr>
        <p:txBody>
          <a:bodyPr anchor="ctr"/>
          <a:lstStyle/>
          <a:p>
            <a:endParaRPr lang="en-US" altLang="zh-CN" sz="2000" dirty="0" smtClean="0"/>
          </a:p>
          <a:p>
            <a:endParaRPr lang="en-US" altLang="zh-CN" sz="2000" dirty="0" smtClean="0"/>
          </a:p>
          <a:p>
            <a:r>
              <a:rPr lang="en-US" altLang="zh-CN" sz="2000" dirty="0" smtClean="0"/>
              <a:t>2016- Dual certificate online courses:</a:t>
            </a:r>
          </a:p>
          <a:p>
            <a:r>
              <a:rPr lang="en-US" altLang="zh-CN" sz="2000" dirty="0" smtClean="0"/>
              <a:t>&lt;&lt;Community Management and Service&gt;&gt; </a:t>
            </a:r>
          </a:p>
          <a:p>
            <a:r>
              <a:rPr lang="en-US" altLang="zh-CN" sz="2000" dirty="0" smtClean="0"/>
              <a:t>Associate degree education </a:t>
            </a:r>
          </a:p>
          <a:p>
            <a:r>
              <a:rPr lang="en-US" altLang="zh-CN" sz="2000" dirty="0" smtClean="0"/>
              <a:t>&lt;&lt;Registered </a:t>
            </a:r>
            <a:r>
              <a:rPr lang="en-US" altLang="zh-CN" sz="2000" dirty="0" err="1" smtClean="0"/>
              <a:t>Gerontological</a:t>
            </a:r>
            <a:r>
              <a:rPr lang="en-US" altLang="zh-CN" sz="2000" dirty="0" smtClean="0"/>
              <a:t> Social Workers&gt;&gt; Occupational Skills Certificate</a:t>
            </a:r>
            <a:endParaRPr lang="zh-CN" altLang="en-US" sz="2000" dirty="0" smtClean="0"/>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endParaRPr>
          </a:p>
        </p:txBody>
      </p:sp>
      <p:sp>
        <p:nvSpPr>
          <p:cNvPr id="11" name="Rectangle 2"/>
          <p:cNvSpPr txBox="1">
            <a:spLocks/>
          </p:cNvSpPr>
          <p:nvPr/>
        </p:nvSpPr>
        <p:spPr>
          <a:xfrm>
            <a:off x="6000760" y="2571744"/>
            <a:ext cx="3429024" cy="1214446"/>
          </a:xfrm>
          <a:prstGeom prst="rect">
            <a:avLst/>
          </a:prstGeom>
        </p:spPr>
        <p:txBody>
          <a:bodyPr anchor="ctr"/>
          <a:lstStyle/>
          <a:p>
            <a:r>
              <a:rPr lang="en-US" altLang="zh-CN" sz="2000" dirty="0" smtClean="0"/>
              <a:t>The biggest university in China</a:t>
            </a:r>
          </a:p>
          <a:p>
            <a:r>
              <a:rPr lang="en-US" altLang="zh-CN" sz="2000" dirty="0" smtClean="0"/>
              <a:t>Nearly 4 million students registered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endParaRPr>
          </a:p>
        </p:txBody>
      </p:sp>
      <p:pic>
        <p:nvPicPr>
          <p:cNvPr id="12" name="Picture 2" descr="5"/>
          <p:cNvPicPr>
            <a:picLocks noChangeAspect="1" noChangeArrowheads="1"/>
          </p:cNvPicPr>
          <p:nvPr/>
        </p:nvPicPr>
        <p:blipFill>
          <a:blip r:embed="rId6" cstate="print"/>
          <a:srcRect/>
          <a:stretch>
            <a:fillRect/>
          </a:stretch>
        </p:blipFill>
        <p:spPr bwMode="auto">
          <a:xfrm>
            <a:off x="2434323" y="0"/>
            <a:ext cx="6702797" cy="322746"/>
          </a:xfrm>
          <a:prstGeom prst="rect">
            <a:avLst/>
          </a:prstGeom>
          <a:noFill/>
          <a:ln w="9525">
            <a:noFill/>
            <a:miter lim="800000"/>
            <a:headEnd/>
            <a:tailEnd/>
          </a:ln>
        </p:spPr>
      </p:pic>
    </p:spTree>
    <p:extLst>
      <p:ext uri="{BB962C8B-B14F-4D97-AF65-F5344CB8AC3E}">
        <p14:creationId xmlns:p14="http://schemas.microsoft.com/office/powerpoint/2010/main" xmlns="" val="242906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58050"/>
                                        </p:tgtEl>
                                        <p:attrNameLst>
                                          <p:attrName>style.visibility</p:attrName>
                                        </p:attrNameLst>
                                      </p:cBhvr>
                                      <p:to>
                                        <p:strVal val="visible"/>
                                      </p:to>
                                    </p:set>
                                    <p:animEffect transition="in" filter="barn(inVertical)">
                                      <p:cBhvr>
                                        <p:cTn id="10" dur="500"/>
                                        <p:tgtEl>
                                          <p:spTgt spid="258050"/>
                                        </p:tgtEl>
                                      </p:cBhvr>
                                    </p:animEffect>
                                  </p:childTnLst>
                                </p:cTn>
                              </p:par>
                              <p:par>
                                <p:cTn id="11" presetID="16" presetClass="entr" presetSubtype="21" fill="hold" nodeType="withEffect">
                                  <p:stCondLst>
                                    <p:cond delay="0"/>
                                  </p:stCondLst>
                                  <p:childTnLst>
                                    <p:set>
                                      <p:cBhvr>
                                        <p:cTn id="12" dur="1" fill="hold">
                                          <p:stCondLst>
                                            <p:cond delay="0"/>
                                          </p:stCondLst>
                                        </p:cTn>
                                        <p:tgtEl>
                                          <p:spTgt spid="258051"/>
                                        </p:tgtEl>
                                        <p:attrNameLst>
                                          <p:attrName>style.visibility</p:attrName>
                                        </p:attrNameLst>
                                      </p:cBhvr>
                                      <p:to>
                                        <p:strVal val="visible"/>
                                      </p:to>
                                    </p:set>
                                    <p:animEffect transition="in" filter="barn(inVertical)">
                                      <p:cBhvr>
                                        <p:cTn id="13" dur="500"/>
                                        <p:tgtEl>
                                          <p:spTgt spid="25805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596" y="857232"/>
            <a:ext cx="6817390" cy="892552"/>
          </a:xfrm>
          <a:prstGeom prst="rect">
            <a:avLst/>
          </a:prstGeom>
        </p:spPr>
        <p:txBody>
          <a:bodyPr wrap="square">
            <a:spAutoFit/>
          </a:bodyPr>
          <a:lstStyle/>
          <a:p>
            <a:r>
              <a:rPr lang="en-US" altLang="zh-CN" sz="2800" b="1" dirty="0" smtClean="0"/>
              <a:t>The Objectives of the “S+C+C” model?</a:t>
            </a:r>
          </a:p>
          <a:p>
            <a:endParaRPr lang="zh-CN" altLang="en-US" sz="2400" b="1" dirty="0">
              <a:latin typeface="微软雅黑" pitchFamily="34" charset="-122"/>
              <a:ea typeface="微软雅黑" pitchFamily="34" charset="-122"/>
            </a:endParaRPr>
          </a:p>
        </p:txBody>
      </p:sp>
      <p:sp>
        <p:nvSpPr>
          <p:cNvPr id="3" name="圆柱形 2"/>
          <p:cNvSpPr/>
          <p:nvPr/>
        </p:nvSpPr>
        <p:spPr>
          <a:xfrm>
            <a:off x="1043608" y="2669427"/>
            <a:ext cx="1728192" cy="637619"/>
          </a:xfrm>
          <a:prstGeom prst="can">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000" b="1" dirty="0" smtClean="0">
                <a:latin typeface="微软雅黑" panose="020B0503020204020204" pitchFamily="34" charset="-122"/>
                <a:ea typeface="微软雅黑" panose="020B0503020204020204" pitchFamily="34" charset="-122"/>
              </a:rPr>
              <a:t>1</a:t>
            </a:r>
            <a:endParaRPr lang="zh-CN" altLang="en-US" sz="2000" dirty="0">
              <a:latin typeface="微软雅黑" panose="020B0503020204020204" pitchFamily="34" charset="-122"/>
              <a:ea typeface="微软雅黑" panose="020B0503020204020204" pitchFamily="34" charset="-122"/>
            </a:endParaRPr>
          </a:p>
        </p:txBody>
      </p:sp>
      <p:sp>
        <p:nvSpPr>
          <p:cNvPr id="4" name="矩形 3"/>
          <p:cNvSpPr/>
          <p:nvPr/>
        </p:nvSpPr>
        <p:spPr>
          <a:xfrm>
            <a:off x="683568" y="1748027"/>
            <a:ext cx="8317589" cy="461665"/>
          </a:xfrm>
          <a:prstGeom prst="rect">
            <a:avLst/>
          </a:prstGeom>
        </p:spPr>
        <p:txBody>
          <a:bodyPr wrap="squar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a:t>
            </a:r>
            <a:r>
              <a:rPr lang="en-US" altLang="zh-CN" sz="2400" b="1" dirty="0" smtClean="0">
                <a:solidFill>
                  <a:srgbClr val="C00000"/>
                </a:solidFill>
                <a:latin typeface="微软雅黑" panose="020B0503020204020204" pitchFamily="34" charset="-122"/>
                <a:ea typeface="微软雅黑" panose="020B0503020204020204" pitchFamily="34" charset="-122"/>
              </a:rPr>
              <a:t>Give back to the community what belongs to them”</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6" name="圆柱形 5"/>
          <p:cNvSpPr/>
          <p:nvPr/>
        </p:nvSpPr>
        <p:spPr>
          <a:xfrm>
            <a:off x="1043608" y="3792821"/>
            <a:ext cx="1728192" cy="637619"/>
          </a:xfrm>
          <a:prstGeom prst="can">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000" b="1" dirty="0" smtClean="0">
                <a:latin typeface="微软雅黑" panose="020B0503020204020204" pitchFamily="34" charset="-122"/>
                <a:ea typeface="微软雅黑" panose="020B0503020204020204" pitchFamily="34" charset="-122"/>
              </a:rPr>
              <a:t>2</a:t>
            </a:r>
            <a:endParaRPr lang="zh-CN" altLang="en-US" sz="2000" dirty="0">
              <a:latin typeface="微软雅黑" panose="020B0503020204020204" pitchFamily="34" charset="-122"/>
              <a:ea typeface="微软雅黑" panose="020B0503020204020204" pitchFamily="34" charset="-122"/>
            </a:endParaRPr>
          </a:p>
        </p:txBody>
      </p:sp>
      <p:sp>
        <p:nvSpPr>
          <p:cNvPr id="7" name="圆柱形 6"/>
          <p:cNvSpPr/>
          <p:nvPr/>
        </p:nvSpPr>
        <p:spPr>
          <a:xfrm>
            <a:off x="1072389" y="4915706"/>
            <a:ext cx="1728192" cy="637619"/>
          </a:xfrm>
          <a:prstGeom prst="can">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000" b="1" dirty="0" smtClean="0">
                <a:latin typeface="微软雅黑" panose="020B0503020204020204" pitchFamily="34" charset="-122"/>
                <a:ea typeface="微软雅黑" panose="020B0503020204020204" pitchFamily="34" charset="-122"/>
              </a:rPr>
              <a:t>3</a:t>
            </a:r>
            <a:endParaRPr lang="zh-CN" altLang="en-US" sz="2000" dirty="0">
              <a:latin typeface="微软雅黑" panose="020B0503020204020204" pitchFamily="34" charset="-122"/>
              <a:ea typeface="微软雅黑" panose="020B0503020204020204" pitchFamily="34" charset="-122"/>
            </a:endParaRPr>
          </a:p>
        </p:txBody>
      </p:sp>
      <p:sp>
        <p:nvSpPr>
          <p:cNvPr id="9" name="矩形 8"/>
          <p:cNvSpPr/>
          <p:nvPr/>
        </p:nvSpPr>
        <p:spPr>
          <a:xfrm>
            <a:off x="3140968" y="4915706"/>
            <a:ext cx="5319464" cy="369332"/>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pic>
        <p:nvPicPr>
          <p:cNvPr id="10" name="Picture 7" descr="C:\Users\sgxy4\Documents\李大宇的文件夹—院长助理\学院介绍\国开 社院 GIF 1.gif"/>
          <p:cNvPicPr>
            <a:picLocks noChangeAspect="1" noChangeArrowheads="1"/>
          </p:cNvPicPr>
          <p:nvPr/>
        </p:nvPicPr>
        <p:blipFill>
          <a:blip r:embed="rId3" cstate="print"/>
          <a:srcRect t="36409" b="50370"/>
          <a:stretch>
            <a:fillRect/>
          </a:stretch>
        </p:blipFill>
        <p:spPr bwMode="auto">
          <a:xfrm>
            <a:off x="-6880" y="0"/>
            <a:ext cx="2441203" cy="322746"/>
          </a:xfrm>
          <a:prstGeom prst="rect">
            <a:avLst/>
          </a:prstGeom>
          <a:noFill/>
        </p:spPr>
      </p:pic>
      <p:pic>
        <p:nvPicPr>
          <p:cNvPr id="11" name="Picture 2" descr="5"/>
          <p:cNvPicPr>
            <a:picLocks noChangeAspect="1" noChangeArrowheads="1"/>
          </p:cNvPicPr>
          <p:nvPr/>
        </p:nvPicPr>
        <p:blipFill>
          <a:blip r:embed="rId4" cstate="print"/>
          <a:srcRect/>
          <a:stretch>
            <a:fillRect/>
          </a:stretch>
        </p:blipFill>
        <p:spPr bwMode="auto">
          <a:xfrm>
            <a:off x="2434323" y="0"/>
            <a:ext cx="6702797" cy="322746"/>
          </a:xfrm>
          <a:prstGeom prst="rect">
            <a:avLst/>
          </a:prstGeom>
          <a:noFill/>
          <a:ln w="9525">
            <a:noFill/>
            <a:miter lim="800000"/>
            <a:headEnd/>
            <a:tailEnd/>
          </a:ln>
        </p:spPr>
      </p:pic>
      <p:sp>
        <p:nvSpPr>
          <p:cNvPr id="12" name="矩形 11"/>
          <p:cNvSpPr/>
          <p:nvPr/>
        </p:nvSpPr>
        <p:spPr>
          <a:xfrm>
            <a:off x="3286147" y="2571744"/>
            <a:ext cx="5715009" cy="646331"/>
          </a:xfrm>
          <a:prstGeom prst="rect">
            <a:avLst/>
          </a:prstGeom>
        </p:spPr>
        <p:txBody>
          <a:bodyPr wrap="square">
            <a:spAutoFit/>
          </a:bodyPr>
          <a:lstStyle/>
          <a:p>
            <a:r>
              <a:rPr lang="en-US" altLang="zh-CN" dirty="0" smtClean="0"/>
              <a:t>As for the individual residents, to increase the level of welfare and strengthen the internal capacity</a:t>
            </a:r>
            <a:endParaRPr lang="zh-CN" altLang="en-US" dirty="0"/>
          </a:p>
        </p:txBody>
      </p:sp>
      <p:sp>
        <p:nvSpPr>
          <p:cNvPr id="13" name="矩形 12"/>
          <p:cNvSpPr/>
          <p:nvPr/>
        </p:nvSpPr>
        <p:spPr>
          <a:xfrm>
            <a:off x="3286132" y="3505802"/>
            <a:ext cx="6357966" cy="923330"/>
          </a:xfrm>
          <a:prstGeom prst="rect">
            <a:avLst/>
          </a:prstGeom>
        </p:spPr>
        <p:txBody>
          <a:bodyPr wrap="square">
            <a:spAutoFit/>
          </a:bodyPr>
          <a:lstStyle/>
          <a:p>
            <a:r>
              <a:rPr lang="en-US" altLang="zh-CN" dirty="0" smtClean="0"/>
              <a:t>As for the community, to fully realize democracy, to build governance structure, and building the community as a common living space</a:t>
            </a:r>
            <a:endParaRPr lang="zh-CN" altLang="en-US" dirty="0"/>
          </a:p>
        </p:txBody>
      </p:sp>
      <p:sp>
        <p:nvSpPr>
          <p:cNvPr id="14" name="矩形 13"/>
          <p:cNvSpPr/>
          <p:nvPr/>
        </p:nvSpPr>
        <p:spPr>
          <a:xfrm>
            <a:off x="3214710" y="4657563"/>
            <a:ext cx="6143636" cy="923330"/>
          </a:xfrm>
          <a:prstGeom prst="rect">
            <a:avLst/>
          </a:prstGeom>
        </p:spPr>
        <p:txBody>
          <a:bodyPr wrap="square">
            <a:spAutoFit/>
          </a:bodyPr>
          <a:lstStyle/>
          <a:p>
            <a:pPr marL="228600" indent="-228600"/>
            <a:r>
              <a:rPr lang="en-US" altLang="zh-CN" dirty="0" smtClean="0"/>
              <a:t>As for the government, to reduce interventions in </a:t>
            </a:r>
          </a:p>
          <a:p>
            <a:pPr marL="228600" indent="-228600"/>
            <a:r>
              <a:rPr lang="en-US" altLang="zh-CN" dirty="0" smtClean="0"/>
              <a:t>community management, ensure the stability of public </a:t>
            </a:r>
          </a:p>
          <a:p>
            <a:pPr marL="228600" indent="-228600"/>
            <a:r>
              <a:rPr lang="en-US" altLang="zh-CN" dirty="0" smtClean="0"/>
              <a:t>order  by the realization of the above two objectives </a:t>
            </a:r>
          </a:p>
        </p:txBody>
      </p:sp>
    </p:spTree>
    <p:extLst>
      <p:ext uri="{BB962C8B-B14F-4D97-AF65-F5344CB8AC3E}">
        <p14:creationId xmlns:p14="http://schemas.microsoft.com/office/powerpoint/2010/main" xmlns="" val="335168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animBg="1"/>
      <p:bldP spid="7"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637369" y="908720"/>
            <a:ext cx="3672408" cy="6265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sz="2000" b="1" dirty="0" smtClean="0">
              <a:latin typeface="微软雅黑" pitchFamily="34" charset="-122"/>
              <a:ea typeface="微软雅黑" pitchFamily="34" charset="-122"/>
            </a:endParaRPr>
          </a:p>
          <a:p>
            <a:pPr algn="ctr"/>
            <a:r>
              <a:rPr lang="en-US" altLang="zh-CN" sz="2000" b="1" dirty="0" smtClean="0"/>
              <a:t>The transition of community service model</a:t>
            </a:r>
          </a:p>
          <a:p>
            <a:pPr algn="ctr"/>
            <a:endParaRPr lang="zh-CN" altLang="en-US" sz="2400" dirty="0">
              <a:latin typeface="微软雅黑" pitchFamily="34" charset="-122"/>
              <a:ea typeface="微软雅黑" pitchFamily="34" charset="-122"/>
            </a:endParaRPr>
          </a:p>
        </p:txBody>
      </p:sp>
      <p:sp>
        <p:nvSpPr>
          <p:cNvPr id="3" name="圆角矩形 2"/>
          <p:cNvSpPr/>
          <p:nvPr/>
        </p:nvSpPr>
        <p:spPr>
          <a:xfrm>
            <a:off x="857224" y="2140587"/>
            <a:ext cx="2068177"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smtClean="0">
                <a:latin typeface="微软雅黑" pitchFamily="34" charset="-122"/>
                <a:ea typeface="微软雅黑" pitchFamily="34" charset="-122"/>
              </a:rPr>
              <a:t>Welfare service</a:t>
            </a:r>
            <a:endParaRPr lang="zh-CN" altLang="en-US" dirty="0">
              <a:latin typeface="微软雅黑" pitchFamily="34" charset="-122"/>
              <a:ea typeface="微软雅黑" pitchFamily="34" charset="-122"/>
            </a:endParaRPr>
          </a:p>
        </p:txBody>
      </p:sp>
      <p:sp>
        <p:nvSpPr>
          <p:cNvPr id="4" name="圆角矩形 3"/>
          <p:cNvSpPr/>
          <p:nvPr/>
        </p:nvSpPr>
        <p:spPr>
          <a:xfrm>
            <a:off x="6093752" y="2140587"/>
            <a:ext cx="2264461"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smtClean="0">
                <a:latin typeface="微软雅黑" pitchFamily="34" charset="-122"/>
                <a:ea typeface="微软雅黑" pitchFamily="34" charset="-122"/>
              </a:rPr>
              <a:t>For-profit service</a:t>
            </a:r>
            <a:endParaRPr lang="zh-CN" altLang="en-US" dirty="0">
              <a:latin typeface="微软雅黑" pitchFamily="34" charset="-122"/>
              <a:ea typeface="微软雅黑" pitchFamily="34" charset="-122"/>
            </a:endParaRPr>
          </a:p>
        </p:txBody>
      </p:sp>
      <p:sp>
        <p:nvSpPr>
          <p:cNvPr id="5" name="圆角矩形 4"/>
          <p:cNvSpPr/>
          <p:nvPr/>
        </p:nvSpPr>
        <p:spPr>
          <a:xfrm>
            <a:off x="3645481" y="2140587"/>
            <a:ext cx="1800200"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smtClean="0">
                <a:latin typeface="微软雅黑" pitchFamily="34" charset="-122"/>
                <a:ea typeface="微软雅黑" pitchFamily="34" charset="-122"/>
              </a:rPr>
              <a:t>Low-interest service</a:t>
            </a:r>
            <a:endParaRPr lang="zh-CN" altLang="en-US" dirty="0">
              <a:latin typeface="微软雅黑" pitchFamily="34" charset="-122"/>
              <a:ea typeface="微软雅黑" pitchFamily="34" charset="-122"/>
            </a:endParaRPr>
          </a:p>
        </p:txBody>
      </p:sp>
      <p:sp>
        <p:nvSpPr>
          <p:cNvPr id="6" name="圆角矩形 5"/>
          <p:cNvSpPr/>
          <p:nvPr/>
        </p:nvSpPr>
        <p:spPr>
          <a:xfrm>
            <a:off x="1071538" y="3022195"/>
            <a:ext cx="1800200"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000" dirty="0" smtClean="0">
                <a:latin typeface="微软雅黑" pitchFamily="34" charset="-122"/>
                <a:ea typeface="微软雅黑" pitchFamily="34" charset="-122"/>
              </a:rPr>
              <a:t>Welfare</a:t>
            </a:r>
            <a:endParaRPr lang="zh-CN" altLang="en-US" sz="2000" dirty="0">
              <a:latin typeface="微软雅黑" pitchFamily="34" charset="-122"/>
              <a:ea typeface="微软雅黑" pitchFamily="34" charset="-122"/>
            </a:endParaRPr>
          </a:p>
        </p:txBody>
      </p:sp>
      <p:sp>
        <p:nvSpPr>
          <p:cNvPr id="7" name="圆角矩形 6"/>
          <p:cNvSpPr/>
          <p:nvPr/>
        </p:nvSpPr>
        <p:spPr>
          <a:xfrm>
            <a:off x="6093753" y="3022195"/>
            <a:ext cx="2264460"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000" dirty="0" smtClean="0">
                <a:latin typeface="微软雅黑" pitchFamily="34" charset="-122"/>
                <a:ea typeface="微软雅黑" pitchFamily="34" charset="-122"/>
              </a:rPr>
              <a:t>Moderate profit</a:t>
            </a:r>
            <a:endParaRPr lang="zh-CN" altLang="en-US" sz="2000" dirty="0">
              <a:latin typeface="微软雅黑" pitchFamily="34" charset="-122"/>
              <a:ea typeface="微软雅黑" pitchFamily="34" charset="-122"/>
            </a:endParaRPr>
          </a:p>
        </p:txBody>
      </p:sp>
      <p:sp>
        <p:nvSpPr>
          <p:cNvPr id="8" name="圆角矩形 7"/>
          <p:cNvSpPr/>
          <p:nvPr/>
        </p:nvSpPr>
        <p:spPr>
          <a:xfrm>
            <a:off x="3645481" y="3022195"/>
            <a:ext cx="1800200"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000" dirty="0" smtClean="0">
                <a:latin typeface="微软雅黑" pitchFamily="34" charset="-122"/>
                <a:ea typeface="微软雅黑" pitchFamily="34" charset="-122"/>
              </a:rPr>
              <a:t>Low-interest</a:t>
            </a:r>
            <a:endParaRPr lang="zh-CN" altLang="en-US" sz="2000" dirty="0">
              <a:latin typeface="微软雅黑" pitchFamily="34" charset="-122"/>
              <a:ea typeface="微软雅黑" pitchFamily="34" charset="-122"/>
            </a:endParaRPr>
          </a:p>
        </p:txBody>
      </p:sp>
      <p:cxnSp>
        <p:nvCxnSpPr>
          <p:cNvPr id="9" name="直接箭头连接符 8"/>
          <p:cNvCxnSpPr/>
          <p:nvPr/>
        </p:nvCxnSpPr>
        <p:spPr>
          <a:xfrm flipH="1">
            <a:off x="2673373" y="1630660"/>
            <a:ext cx="432048" cy="4320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直接箭头连接符 9"/>
          <p:cNvCxnSpPr/>
          <p:nvPr/>
        </p:nvCxnSpPr>
        <p:spPr>
          <a:xfrm flipH="1">
            <a:off x="4473573" y="1630660"/>
            <a:ext cx="8384" cy="4236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直接箭头连接符 10"/>
          <p:cNvCxnSpPr/>
          <p:nvPr/>
        </p:nvCxnSpPr>
        <p:spPr>
          <a:xfrm>
            <a:off x="5913733" y="1630660"/>
            <a:ext cx="360040" cy="4320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左右箭头 11"/>
          <p:cNvSpPr/>
          <p:nvPr/>
        </p:nvSpPr>
        <p:spPr>
          <a:xfrm>
            <a:off x="2997409" y="2284603"/>
            <a:ext cx="576064" cy="144016"/>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13" name="左右箭头 12"/>
          <p:cNvSpPr/>
          <p:nvPr/>
        </p:nvSpPr>
        <p:spPr>
          <a:xfrm>
            <a:off x="2997409" y="3166211"/>
            <a:ext cx="576064" cy="144016"/>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14" name="左右箭头 13"/>
          <p:cNvSpPr/>
          <p:nvPr/>
        </p:nvSpPr>
        <p:spPr>
          <a:xfrm>
            <a:off x="5445681" y="3166211"/>
            <a:ext cx="576064" cy="144016"/>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15" name="左右箭头 14"/>
          <p:cNvSpPr/>
          <p:nvPr/>
        </p:nvSpPr>
        <p:spPr>
          <a:xfrm>
            <a:off x="5445681" y="2284603"/>
            <a:ext cx="576064" cy="144016"/>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16" name="圆角矩形 15"/>
          <p:cNvSpPr/>
          <p:nvPr/>
        </p:nvSpPr>
        <p:spPr>
          <a:xfrm>
            <a:off x="1403648" y="3899448"/>
            <a:ext cx="1584176" cy="43204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smtClean="0">
                <a:latin typeface="微软雅黑" pitchFamily="34" charset="-122"/>
                <a:ea typeface="微软雅黑" pitchFamily="34" charset="-122"/>
              </a:rPr>
              <a:t>Old model</a:t>
            </a:r>
            <a:endParaRPr lang="zh-CN" altLang="en-US" dirty="0">
              <a:latin typeface="微软雅黑" pitchFamily="34" charset="-122"/>
              <a:ea typeface="微软雅黑" pitchFamily="34" charset="-122"/>
            </a:endParaRPr>
          </a:p>
        </p:txBody>
      </p:sp>
      <p:sp>
        <p:nvSpPr>
          <p:cNvPr id="17" name="矩形 16"/>
          <p:cNvSpPr/>
          <p:nvPr/>
        </p:nvSpPr>
        <p:spPr>
          <a:xfrm>
            <a:off x="3000364" y="3971456"/>
            <a:ext cx="5945730" cy="369332"/>
          </a:xfrm>
          <a:prstGeom prst="rect">
            <a:avLst/>
          </a:prstGeom>
        </p:spPr>
        <p:txBody>
          <a:bodyPr wrap="none">
            <a:spAutoFit/>
          </a:bodyPr>
          <a:lstStyle/>
          <a:p>
            <a:r>
              <a:rPr lang="en-US" altLang="zh-CN" dirty="0" smtClean="0">
                <a:latin typeface="微软雅黑" pitchFamily="34" charset="-122"/>
                <a:ea typeface="微软雅黑" pitchFamily="34" charset="-122"/>
              </a:rPr>
              <a:t>Broad coverage, low standard, meet the basic needs</a:t>
            </a:r>
            <a:endParaRPr lang="zh-CN" altLang="en-US" dirty="0">
              <a:latin typeface="微软雅黑" pitchFamily="34" charset="-122"/>
              <a:ea typeface="微软雅黑" pitchFamily="34" charset="-122"/>
            </a:endParaRPr>
          </a:p>
        </p:txBody>
      </p:sp>
      <p:sp>
        <p:nvSpPr>
          <p:cNvPr id="18" name="圆角矩形 17"/>
          <p:cNvSpPr/>
          <p:nvPr/>
        </p:nvSpPr>
        <p:spPr>
          <a:xfrm>
            <a:off x="1403648" y="4619528"/>
            <a:ext cx="1584176" cy="43204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smtClean="0">
                <a:latin typeface="微软雅黑" pitchFamily="34" charset="-122"/>
                <a:ea typeface="微软雅黑" pitchFamily="34" charset="-122"/>
              </a:rPr>
              <a:t>New model</a:t>
            </a:r>
            <a:endParaRPr lang="zh-CN" altLang="en-US" dirty="0">
              <a:latin typeface="微软雅黑" pitchFamily="34" charset="-122"/>
              <a:ea typeface="微软雅黑" pitchFamily="34" charset="-122"/>
            </a:endParaRPr>
          </a:p>
        </p:txBody>
      </p:sp>
      <p:sp>
        <p:nvSpPr>
          <p:cNvPr id="19" name="矩形 18"/>
          <p:cNvSpPr/>
          <p:nvPr/>
        </p:nvSpPr>
        <p:spPr>
          <a:xfrm>
            <a:off x="3071802" y="4619528"/>
            <a:ext cx="5876865" cy="646331"/>
          </a:xfrm>
          <a:prstGeom prst="rect">
            <a:avLst/>
          </a:prstGeom>
        </p:spPr>
        <p:txBody>
          <a:bodyPr wrap="none">
            <a:spAutoFit/>
          </a:bodyPr>
          <a:lstStyle/>
          <a:p>
            <a:r>
              <a:rPr lang="en-US" altLang="zh-CN" dirty="0" smtClean="0">
                <a:latin typeface="微软雅黑" pitchFamily="34" charset="-122"/>
                <a:ea typeface="微软雅黑" pitchFamily="34" charset="-122"/>
              </a:rPr>
              <a:t>Broad coverage, high standard, meet the needs for </a:t>
            </a:r>
          </a:p>
          <a:p>
            <a:r>
              <a:rPr lang="en-US" altLang="zh-CN" dirty="0" smtClean="0">
                <a:latin typeface="微软雅黑" pitchFamily="34" charset="-122"/>
                <a:ea typeface="微软雅黑" pitchFamily="34" charset="-122"/>
              </a:rPr>
              <a:t>high quality life</a:t>
            </a:r>
            <a:endParaRPr lang="zh-CN" altLang="en-US" dirty="0">
              <a:latin typeface="微软雅黑" pitchFamily="34" charset="-122"/>
              <a:ea typeface="微软雅黑" pitchFamily="34" charset="-122"/>
            </a:endParaRPr>
          </a:p>
        </p:txBody>
      </p:sp>
      <p:sp>
        <p:nvSpPr>
          <p:cNvPr id="20" name="圆角矩形 19"/>
          <p:cNvSpPr/>
          <p:nvPr/>
        </p:nvSpPr>
        <p:spPr>
          <a:xfrm>
            <a:off x="1127433" y="5445656"/>
            <a:ext cx="6972959" cy="6265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000" b="1" dirty="0" smtClean="0">
                <a:latin typeface="微软雅黑" pitchFamily="34" charset="-122"/>
                <a:ea typeface="微软雅黑" pitchFamily="34" charset="-122"/>
              </a:rPr>
              <a:t>Opportunity for all to live in high-quality life </a:t>
            </a:r>
            <a:endParaRPr lang="zh-CN" altLang="en-US" sz="2000" b="1" dirty="0">
              <a:latin typeface="微软雅黑" pitchFamily="34" charset="-122"/>
              <a:ea typeface="微软雅黑" pitchFamily="34" charset="-122"/>
            </a:endParaRPr>
          </a:p>
        </p:txBody>
      </p:sp>
      <p:pic>
        <p:nvPicPr>
          <p:cNvPr id="21" name="Picture 7" descr="C:\Users\sgxy4\Documents\李大宇的文件夹—院长助理\学院介绍\国开 社院 GIF 1.gif"/>
          <p:cNvPicPr>
            <a:picLocks noChangeAspect="1" noChangeArrowheads="1"/>
          </p:cNvPicPr>
          <p:nvPr/>
        </p:nvPicPr>
        <p:blipFill>
          <a:blip r:embed="rId3" cstate="print"/>
          <a:srcRect t="36409" b="50370"/>
          <a:stretch>
            <a:fillRect/>
          </a:stretch>
        </p:blipFill>
        <p:spPr bwMode="auto">
          <a:xfrm>
            <a:off x="0" y="0"/>
            <a:ext cx="2441203" cy="322746"/>
          </a:xfrm>
          <a:prstGeom prst="rect">
            <a:avLst/>
          </a:prstGeom>
          <a:noFill/>
        </p:spPr>
      </p:pic>
      <p:pic>
        <p:nvPicPr>
          <p:cNvPr id="22" name="Picture 2" descr="5"/>
          <p:cNvPicPr>
            <a:picLocks noChangeAspect="1" noChangeArrowheads="1"/>
          </p:cNvPicPr>
          <p:nvPr/>
        </p:nvPicPr>
        <p:blipFill>
          <a:blip r:embed="rId4" cstate="print"/>
          <a:srcRect/>
          <a:stretch>
            <a:fillRect/>
          </a:stretch>
        </p:blipFill>
        <p:spPr bwMode="auto">
          <a:xfrm>
            <a:off x="2441203" y="0"/>
            <a:ext cx="6702797" cy="322746"/>
          </a:xfrm>
          <a:prstGeom prst="rect">
            <a:avLst/>
          </a:prstGeom>
          <a:noFill/>
          <a:ln w="9525">
            <a:noFill/>
            <a:miter lim="800000"/>
            <a:headEnd/>
            <a:tailEnd/>
          </a:ln>
        </p:spPr>
      </p:pic>
    </p:spTree>
    <p:extLst>
      <p:ext uri="{BB962C8B-B14F-4D97-AF65-F5344CB8AC3E}">
        <p14:creationId xmlns:p14="http://schemas.microsoft.com/office/powerpoint/2010/main" xmlns="" val="174745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down)">
                                      <p:cBhvr>
                                        <p:cTn id="60" dur="500"/>
                                        <p:tgtEl>
                                          <p:spTgt spid="19"/>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12" grpId="0" animBg="1"/>
      <p:bldP spid="13" grpId="0" animBg="1"/>
      <p:bldP spid="14" grpId="0" animBg="1"/>
      <p:bldP spid="15" grpId="0" animBg="1"/>
      <p:bldP spid="16" grpId="0" animBg="1"/>
      <p:bldP spid="17" grpId="0"/>
      <p:bldP spid="18" grpId="0" animBg="1"/>
      <p:bldP spid="19" grpId="0"/>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406" y="714356"/>
            <a:ext cx="8929718" cy="1200329"/>
          </a:xfrm>
          <a:prstGeom prst="rect">
            <a:avLst/>
          </a:prstGeom>
        </p:spPr>
        <p:txBody>
          <a:bodyPr wrap="square">
            <a:spAutoFit/>
          </a:bodyPr>
          <a:lstStyle/>
          <a:p>
            <a:r>
              <a:rPr lang="en-US" altLang="zh-CN" sz="2400" b="1" dirty="0" smtClean="0"/>
              <a:t>Communities in the past has “multiple controls” but wasn’t united and connected</a:t>
            </a:r>
          </a:p>
          <a:p>
            <a:endParaRPr lang="zh-CN" altLang="en-US" sz="2400" b="1" dirty="0">
              <a:latin typeface="微软雅黑" pitchFamily="34" charset="-122"/>
              <a:ea typeface="微软雅黑" pitchFamily="34" charset="-122"/>
            </a:endParaRPr>
          </a:p>
        </p:txBody>
      </p:sp>
      <p:sp>
        <p:nvSpPr>
          <p:cNvPr id="4" name="下箭头标注 3"/>
          <p:cNvSpPr/>
          <p:nvPr/>
        </p:nvSpPr>
        <p:spPr>
          <a:xfrm>
            <a:off x="1506915" y="3789040"/>
            <a:ext cx="6264696" cy="10801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sz="2000" dirty="0" smtClean="0"/>
          </a:p>
          <a:p>
            <a:pPr algn="ctr"/>
            <a:r>
              <a:rPr lang="en-US" altLang="zh-CN" sz="2000" dirty="0" smtClean="0"/>
              <a:t>Build the modernization of the state governance system and governance capacity needs</a:t>
            </a:r>
          </a:p>
          <a:p>
            <a:pPr algn="ctr"/>
            <a:endParaRPr lang="zh-CN" altLang="en-US" sz="2000" dirty="0">
              <a:latin typeface="微软雅黑" pitchFamily="34" charset="-122"/>
              <a:ea typeface="微软雅黑" pitchFamily="34" charset="-122"/>
            </a:endParaRPr>
          </a:p>
        </p:txBody>
      </p:sp>
      <p:sp>
        <p:nvSpPr>
          <p:cNvPr id="5" name="下箭头标注 4"/>
          <p:cNvSpPr/>
          <p:nvPr/>
        </p:nvSpPr>
        <p:spPr>
          <a:xfrm>
            <a:off x="1480049" y="4869160"/>
            <a:ext cx="6264696" cy="864096"/>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sz="2000" dirty="0" smtClean="0">
              <a:latin typeface="微软雅黑" pitchFamily="34" charset="-122"/>
              <a:ea typeface="微软雅黑" pitchFamily="34" charset="-122"/>
            </a:endParaRPr>
          </a:p>
          <a:p>
            <a:pPr algn="ctr"/>
            <a:r>
              <a:rPr lang="en-US" altLang="zh-CN" sz="2000" dirty="0" smtClean="0"/>
              <a:t>Divided administrative management—no longer meet the needs of social development</a:t>
            </a:r>
          </a:p>
          <a:p>
            <a:pPr algn="ctr"/>
            <a:endParaRPr lang="zh-CN" altLang="en-US" sz="2000" dirty="0">
              <a:latin typeface="微软雅黑" pitchFamily="34" charset="-122"/>
              <a:ea typeface="微软雅黑" pitchFamily="34" charset="-122"/>
            </a:endParaRPr>
          </a:p>
        </p:txBody>
      </p:sp>
      <p:sp>
        <p:nvSpPr>
          <p:cNvPr id="6" name="矩形 5"/>
          <p:cNvSpPr/>
          <p:nvPr/>
        </p:nvSpPr>
        <p:spPr>
          <a:xfrm>
            <a:off x="1480049" y="5733256"/>
            <a:ext cx="6264696" cy="8390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000" dirty="0" smtClean="0"/>
              <a:t>Comprehensive Management of Community, integrated utilization of resources---become inevitable in development</a:t>
            </a:r>
            <a:endParaRPr lang="zh-CN" altLang="en-US" sz="2000" dirty="0">
              <a:latin typeface="微软雅黑" pitchFamily="34" charset="-122"/>
              <a:ea typeface="微软雅黑" pitchFamily="34" charset="-122"/>
            </a:endParaRPr>
          </a:p>
        </p:txBody>
      </p:sp>
      <p:pic>
        <p:nvPicPr>
          <p:cNvPr id="7" name="Picture 7" descr="C:\Users\sgxy4\Documents\李大宇的文件夹—院长助理\学院介绍\国开 社院 GIF 1.gif"/>
          <p:cNvPicPr>
            <a:picLocks noChangeAspect="1" noChangeArrowheads="1"/>
          </p:cNvPicPr>
          <p:nvPr/>
        </p:nvPicPr>
        <p:blipFill>
          <a:blip r:embed="rId3" cstate="print"/>
          <a:srcRect t="36409" b="50370"/>
          <a:stretch>
            <a:fillRect/>
          </a:stretch>
        </p:blipFill>
        <p:spPr bwMode="auto">
          <a:xfrm>
            <a:off x="-6880" y="0"/>
            <a:ext cx="2441203" cy="322746"/>
          </a:xfrm>
          <a:prstGeom prst="rect">
            <a:avLst/>
          </a:prstGeom>
          <a:noFill/>
        </p:spPr>
      </p:pic>
      <p:pic>
        <p:nvPicPr>
          <p:cNvPr id="8" name="Picture 2" descr="5"/>
          <p:cNvPicPr>
            <a:picLocks noChangeAspect="1" noChangeArrowheads="1"/>
          </p:cNvPicPr>
          <p:nvPr/>
        </p:nvPicPr>
        <p:blipFill>
          <a:blip r:embed="rId4" cstate="print"/>
          <a:srcRect/>
          <a:stretch>
            <a:fillRect/>
          </a:stretch>
        </p:blipFill>
        <p:spPr bwMode="auto">
          <a:xfrm>
            <a:off x="2434323" y="0"/>
            <a:ext cx="6702797" cy="322746"/>
          </a:xfrm>
          <a:prstGeom prst="rect">
            <a:avLst/>
          </a:prstGeom>
          <a:noFill/>
          <a:ln w="9525">
            <a:noFill/>
            <a:miter lim="800000"/>
            <a:headEnd/>
            <a:tailEnd/>
          </a:ln>
        </p:spPr>
      </p:pic>
      <p:sp>
        <p:nvSpPr>
          <p:cNvPr id="9" name="左右箭头 8"/>
          <p:cNvSpPr/>
          <p:nvPr/>
        </p:nvSpPr>
        <p:spPr>
          <a:xfrm>
            <a:off x="1043608" y="2852936"/>
            <a:ext cx="6984776" cy="936104"/>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smtClean="0"/>
              <a:t>Community platform---all forces formed own system and run independently</a:t>
            </a:r>
            <a:endParaRPr lang="zh-CN" altLang="en-US" b="1" dirty="0">
              <a:latin typeface="微软雅黑" pitchFamily="34" charset="-122"/>
              <a:ea typeface="微软雅黑" pitchFamily="34" charset="-122"/>
            </a:endParaRPr>
          </a:p>
        </p:txBody>
      </p:sp>
      <p:grpSp>
        <p:nvGrpSpPr>
          <p:cNvPr id="22" name="组合 21"/>
          <p:cNvGrpSpPr/>
          <p:nvPr/>
        </p:nvGrpSpPr>
        <p:grpSpPr>
          <a:xfrm>
            <a:off x="1547664" y="1628800"/>
            <a:ext cx="7024864" cy="1314384"/>
            <a:chOff x="1547664" y="1628800"/>
            <a:chExt cx="7024864" cy="1314384"/>
          </a:xfrm>
        </p:grpSpPr>
        <p:sp>
          <p:nvSpPr>
            <p:cNvPr id="10" name="下箭头 9"/>
            <p:cNvSpPr/>
            <p:nvPr/>
          </p:nvSpPr>
          <p:spPr>
            <a:xfrm>
              <a:off x="1547664" y="1628800"/>
              <a:ext cx="1080120" cy="122413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dirty="0">
                <a:latin typeface="微软雅黑" pitchFamily="34" charset="-122"/>
                <a:ea typeface="微软雅黑" pitchFamily="34" charset="-122"/>
              </a:endParaRPr>
            </a:p>
          </p:txBody>
        </p:sp>
        <p:sp>
          <p:nvSpPr>
            <p:cNvPr id="11" name="下箭头 10"/>
            <p:cNvSpPr/>
            <p:nvPr/>
          </p:nvSpPr>
          <p:spPr>
            <a:xfrm>
              <a:off x="2714612" y="1628800"/>
              <a:ext cx="1080120" cy="122413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dirty="0">
                <a:latin typeface="微软雅黑" pitchFamily="34" charset="-122"/>
                <a:ea typeface="微软雅黑" pitchFamily="34" charset="-122"/>
              </a:endParaRPr>
            </a:p>
          </p:txBody>
        </p:sp>
        <p:sp>
          <p:nvSpPr>
            <p:cNvPr id="12" name="下箭头 11"/>
            <p:cNvSpPr/>
            <p:nvPr/>
          </p:nvSpPr>
          <p:spPr>
            <a:xfrm>
              <a:off x="3857620" y="1643050"/>
              <a:ext cx="1431610" cy="1300134"/>
            </a:xfrm>
            <a:prstGeom prst="downArrow">
              <a:avLst>
                <a:gd name="adj1" fmla="val 50000"/>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dirty="0">
                <a:latin typeface="微软雅黑" pitchFamily="34" charset="-122"/>
                <a:ea typeface="微软雅黑" pitchFamily="34" charset="-122"/>
              </a:endParaRPr>
            </a:p>
          </p:txBody>
        </p:sp>
        <p:sp>
          <p:nvSpPr>
            <p:cNvPr id="13" name="下箭头 12"/>
            <p:cNvSpPr/>
            <p:nvPr/>
          </p:nvSpPr>
          <p:spPr>
            <a:xfrm>
              <a:off x="5286380" y="1704798"/>
              <a:ext cx="1421920" cy="122413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dirty="0">
                <a:latin typeface="微软雅黑" pitchFamily="34" charset="-122"/>
                <a:ea typeface="微软雅黑" pitchFamily="34" charset="-122"/>
              </a:endParaRPr>
            </a:p>
          </p:txBody>
        </p:sp>
        <p:sp>
          <p:nvSpPr>
            <p:cNvPr id="14" name="下箭头 13"/>
            <p:cNvSpPr/>
            <p:nvPr/>
          </p:nvSpPr>
          <p:spPr>
            <a:xfrm>
              <a:off x="6643702" y="1704798"/>
              <a:ext cx="1928826" cy="122413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dirty="0">
                <a:latin typeface="微软雅黑" pitchFamily="34" charset="-122"/>
                <a:ea typeface="微软雅黑" pitchFamily="34" charset="-122"/>
              </a:endParaRPr>
            </a:p>
          </p:txBody>
        </p:sp>
        <p:sp>
          <p:nvSpPr>
            <p:cNvPr id="15" name="TextBox 14"/>
            <p:cNvSpPr txBox="1"/>
            <p:nvPr/>
          </p:nvSpPr>
          <p:spPr>
            <a:xfrm>
              <a:off x="1714480" y="1914685"/>
              <a:ext cx="1087293" cy="646331"/>
            </a:xfrm>
            <a:prstGeom prst="rect">
              <a:avLst/>
            </a:prstGeom>
            <a:noFill/>
          </p:spPr>
          <p:txBody>
            <a:bodyPr wrap="square" rtlCol="0">
              <a:spAutoFit/>
            </a:bodyPr>
            <a:lstStyle/>
            <a:p>
              <a:r>
                <a:rPr lang="en-US" altLang="zh-CN" b="1" dirty="0" smtClean="0">
                  <a:solidFill>
                    <a:schemeClr val="bg1"/>
                  </a:solidFill>
                </a:rPr>
                <a:t>Civil Affairs</a:t>
              </a:r>
              <a:endParaRPr lang="zh-CN" altLang="en-US" b="1" dirty="0">
                <a:solidFill>
                  <a:schemeClr val="bg1"/>
                </a:solidFill>
              </a:endParaRPr>
            </a:p>
          </p:txBody>
        </p:sp>
        <p:sp>
          <p:nvSpPr>
            <p:cNvPr id="16" name="TextBox 15"/>
            <p:cNvSpPr txBox="1"/>
            <p:nvPr/>
          </p:nvSpPr>
          <p:spPr>
            <a:xfrm>
              <a:off x="2786050" y="2202412"/>
              <a:ext cx="1257954" cy="369332"/>
            </a:xfrm>
            <a:prstGeom prst="rect">
              <a:avLst/>
            </a:prstGeom>
            <a:noFill/>
          </p:spPr>
          <p:txBody>
            <a:bodyPr wrap="square" rtlCol="0">
              <a:spAutoFit/>
            </a:bodyPr>
            <a:lstStyle/>
            <a:p>
              <a:r>
                <a:rPr lang="en-US" altLang="zh-CN" b="1" dirty="0" smtClean="0">
                  <a:solidFill>
                    <a:schemeClr val="bg1"/>
                  </a:solidFill>
                </a:rPr>
                <a:t>Health</a:t>
              </a:r>
              <a:endParaRPr lang="zh-CN" altLang="en-US" b="1" dirty="0">
                <a:solidFill>
                  <a:schemeClr val="bg1"/>
                </a:solidFill>
              </a:endParaRPr>
            </a:p>
          </p:txBody>
        </p:sp>
        <p:sp>
          <p:nvSpPr>
            <p:cNvPr id="17" name="TextBox 16"/>
            <p:cNvSpPr txBox="1"/>
            <p:nvPr/>
          </p:nvSpPr>
          <p:spPr>
            <a:xfrm>
              <a:off x="4071934" y="1914685"/>
              <a:ext cx="1456690" cy="646331"/>
            </a:xfrm>
            <a:prstGeom prst="rect">
              <a:avLst/>
            </a:prstGeom>
            <a:noFill/>
          </p:spPr>
          <p:txBody>
            <a:bodyPr wrap="square" rtlCol="0">
              <a:spAutoFit/>
            </a:bodyPr>
            <a:lstStyle/>
            <a:p>
              <a:r>
                <a:rPr lang="en-US" altLang="zh-CN" b="1" dirty="0" smtClean="0">
                  <a:solidFill>
                    <a:schemeClr val="bg1"/>
                  </a:solidFill>
                </a:rPr>
                <a:t> Human Resources</a:t>
              </a:r>
              <a:endParaRPr lang="zh-CN" altLang="en-US" b="1" dirty="0">
                <a:solidFill>
                  <a:schemeClr val="bg1"/>
                </a:solidFill>
              </a:endParaRPr>
            </a:p>
          </p:txBody>
        </p:sp>
        <p:sp>
          <p:nvSpPr>
            <p:cNvPr id="18" name="TextBox 17"/>
            <p:cNvSpPr txBox="1"/>
            <p:nvPr/>
          </p:nvSpPr>
          <p:spPr>
            <a:xfrm>
              <a:off x="5500694" y="1996851"/>
              <a:ext cx="1357322" cy="646331"/>
            </a:xfrm>
            <a:prstGeom prst="rect">
              <a:avLst/>
            </a:prstGeom>
            <a:noFill/>
          </p:spPr>
          <p:txBody>
            <a:bodyPr wrap="square" rtlCol="0">
              <a:spAutoFit/>
            </a:bodyPr>
            <a:lstStyle/>
            <a:p>
              <a:r>
                <a:rPr lang="en-US" altLang="zh-CN" b="1" dirty="0" smtClean="0">
                  <a:solidFill>
                    <a:schemeClr val="bg1"/>
                  </a:solidFill>
                </a:rPr>
                <a:t>Disabled Federation</a:t>
              </a:r>
              <a:endParaRPr lang="zh-CN" altLang="en-US" b="1" dirty="0">
                <a:solidFill>
                  <a:schemeClr val="bg1"/>
                </a:solidFill>
              </a:endParaRPr>
            </a:p>
          </p:txBody>
        </p:sp>
        <p:sp>
          <p:nvSpPr>
            <p:cNvPr id="19" name="TextBox 18"/>
            <p:cNvSpPr txBox="1"/>
            <p:nvPr/>
          </p:nvSpPr>
          <p:spPr>
            <a:xfrm>
              <a:off x="7072330" y="1714488"/>
              <a:ext cx="1428760" cy="923330"/>
            </a:xfrm>
            <a:prstGeom prst="rect">
              <a:avLst/>
            </a:prstGeom>
            <a:noFill/>
          </p:spPr>
          <p:txBody>
            <a:bodyPr wrap="square" rtlCol="0">
              <a:spAutoFit/>
            </a:bodyPr>
            <a:lstStyle/>
            <a:p>
              <a:r>
                <a:rPr lang="en-US" altLang="zh-CN" b="1" dirty="0" smtClean="0">
                  <a:solidFill>
                    <a:schemeClr val="bg1"/>
                  </a:solidFill>
                </a:rPr>
                <a:t>Women &amp; Children Committee</a:t>
              </a:r>
              <a:endParaRPr lang="zh-CN" altLang="en-US" b="1" dirty="0">
                <a:solidFill>
                  <a:schemeClr val="bg1"/>
                </a:solidFill>
              </a:endParaRPr>
            </a:p>
          </p:txBody>
        </p:sp>
      </p:grpSp>
    </p:spTree>
    <p:extLst>
      <p:ext uri="{BB962C8B-B14F-4D97-AF65-F5344CB8AC3E}">
        <p14:creationId xmlns:p14="http://schemas.microsoft.com/office/powerpoint/2010/main" xmlns="" val="329633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左右箭头 1"/>
          <p:cNvSpPr/>
          <p:nvPr/>
        </p:nvSpPr>
        <p:spPr>
          <a:xfrm>
            <a:off x="683568" y="3284984"/>
            <a:ext cx="7484272" cy="936104"/>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000" b="1" dirty="0" smtClean="0">
                <a:latin typeface="微软雅黑" pitchFamily="34" charset="-122"/>
                <a:ea typeface="微软雅黑" pitchFamily="34" charset="-122"/>
              </a:rPr>
              <a:t>Community platform——purchasable social service</a:t>
            </a:r>
            <a:endParaRPr lang="zh-CN" altLang="en-US" sz="2000" b="1" dirty="0">
              <a:latin typeface="微软雅黑" pitchFamily="34" charset="-122"/>
              <a:ea typeface="微软雅黑" pitchFamily="34" charset="-122"/>
            </a:endParaRPr>
          </a:p>
        </p:txBody>
      </p:sp>
      <p:pic>
        <p:nvPicPr>
          <p:cNvPr id="14" name="Picture 7" descr="C:\Users\sgxy4\Documents\李大宇的文件夹—院长助理\学院介绍\国开 社院 GIF 1.gif"/>
          <p:cNvPicPr>
            <a:picLocks noChangeAspect="1" noChangeArrowheads="1"/>
          </p:cNvPicPr>
          <p:nvPr/>
        </p:nvPicPr>
        <p:blipFill>
          <a:blip r:embed="rId3" cstate="print"/>
          <a:srcRect t="36409" b="50370"/>
          <a:stretch>
            <a:fillRect/>
          </a:stretch>
        </p:blipFill>
        <p:spPr bwMode="auto">
          <a:xfrm>
            <a:off x="0" y="0"/>
            <a:ext cx="2441203" cy="322746"/>
          </a:xfrm>
          <a:prstGeom prst="rect">
            <a:avLst/>
          </a:prstGeom>
          <a:noFill/>
        </p:spPr>
      </p:pic>
      <p:pic>
        <p:nvPicPr>
          <p:cNvPr id="15" name="Picture 2" descr="5"/>
          <p:cNvPicPr>
            <a:picLocks noChangeAspect="1" noChangeArrowheads="1"/>
          </p:cNvPicPr>
          <p:nvPr/>
        </p:nvPicPr>
        <p:blipFill>
          <a:blip r:embed="rId4" cstate="print"/>
          <a:srcRect/>
          <a:stretch>
            <a:fillRect/>
          </a:stretch>
        </p:blipFill>
        <p:spPr bwMode="auto">
          <a:xfrm>
            <a:off x="2441203" y="0"/>
            <a:ext cx="6702797" cy="322746"/>
          </a:xfrm>
          <a:prstGeom prst="rect">
            <a:avLst/>
          </a:prstGeom>
          <a:noFill/>
          <a:ln w="9525">
            <a:noFill/>
            <a:miter lim="800000"/>
            <a:headEnd/>
            <a:tailEnd/>
          </a:ln>
        </p:spPr>
      </p:pic>
      <p:sp>
        <p:nvSpPr>
          <p:cNvPr id="16" name="矩形 15"/>
          <p:cNvSpPr/>
          <p:nvPr/>
        </p:nvSpPr>
        <p:spPr>
          <a:xfrm>
            <a:off x="683568" y="980727"/>
            <a:ext cx="7344816" cy="461665"/>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a:t>
            </a:r>
            <a:r>
              <a:rPr lang="en-US" altLang="zh-CN" sz="2400" b="1" dirty="0" smtClean="0">
                <a:latin typeface="微软雅黑" panose="020B0503020204020204" pitchFamily="34" charset="-122"/>
                <a:ea typeface="微软雅黑" panose="020B0503020204020204" pitchFamily="34" charset="-122"/>
              </a:rPr>
              <a:t>S+C+C</a:t>
            </a:r>
            <a:r>
              <a:rPr lang="zh-CN" altLang="en-US" sz="2400" b="1" dirty="0" smtClean="0">
                <a:latin typeface="微软雅黑" panose="020B0503020204020204" pitchFamily="34" charset="-122"/>
                <a:ea typeface="微软雅黑" panose="020B0503020204020204" pitchFamily="34" charset="-122"/>
              </a:rPr>
              <a:t>”</a:t>
            </a:r>
            <a:r>
              <a:rPr lang="en-US" altLang="zh-CN" sz="2400" b="1" dirty="0" smtClean="0">
                <a:latin typeface="微软雅黑" panose="020B0503020204020204" pitchFamily="34" charset="-122"/>
                <a:ea typeface="微软雅黑" panose="020B0503020204020204" pitchFamily="34" charset="-122"/>
              </a:rPr>
              <a:t>——  Integrates divided resources</a:t>
            </a:r>
            <a:endParaRPr lang="zh-CN" altLang="en-US" sz="2400" b="1" dirty="0">
              <a:latin typeface="微软雅黑" pitchFamily="34" charset="-122"/>
              <a:ea typeface="微软雅黑" pitchFamily="34" charset="-122"/>
            </a:endParaRPr>
          </a:p>
        </p:txBody>
      </p:sp>
      <p:grpSp>
        <p:nvGrpSpPr>
          <p:cNvPr id="28" name="组合 27"/>
          <p:cNvGrpSpPr/>
          <p:nvPr/>
        </p:nvGrpSpPr>
        <p:grpSpPr>
          <a:xfrm>
            <a:off x="1142976" y="1900302"/>
            <a:ext cx="7024864" cy="1314384"/>
            <a:chOff x="1547664" y="1628800"/>
            <a:chExt cx="7024864" cy="1314384"/>
          </a:xfrm>
        </p:grpSpPr>
        <p:sp>
          <p:nvSpPr>
            <p:cNvPr id="29" name="下箭头 28"/>
            <p:cNvSpPr/>
            <p:nvPr/>
          </p:nvSpPr>
          <p:spPr>
            <a:xfrm>
              <a:off x="1547664" y="1628800"/>
              <a:ext cx="1080120" cy="122413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dirty="0">
                <a:latin typeface="微软雅黑" pitchFamily="34" charset="-122"/>
                <a:ea typeface="微软雅黑" pitchFamily="34" charset="-122"/>
              </a:endParaRPr>
            </a:p>
          </p:txBody>
        </p:sp>
        <p:sp>
          <p:nvSpPr>
            <p:cNvPr id="30" name="下箭头 29"/>
            <p:cNvSpPr/>
            <p:nvPr/>
          </p:nvSpPr>
          <p:spPr>
            <a:xfrm>
              <a:off x="2714612" y="1628800"/>
              <a:ext cx="1080120" cy="122413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dirty="0">
                <a:latin typeface="微软雅黑" pitchFamily="34" charset="-122"/>
                <a:ea typeface="微软雅黑" pitchFamily="34" charset="-122"/>
              </a:endParaRPr>
            </a:p>
          </p:txBody>
        </p:sp>
        <p:sp>
          <p:nvSpPr>
            <p:cNvPr id="31" name="下箭头 30"/>
            <p:cNvSpPr/>
            <p:nvPr/>
          </p:nvSpPr>
          <p:spPr>
            <a:xfrm>
              <a:off x="3857620" y="1643050"/>
              <a:ext cx="1431610" cy="1300134"/>
            </a:xfrm>
            <a:prstGeom prst="downArrow">
              <a:avLst>
                <a:gd name="adj1" fmla="val 50000"/>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dirty="0">
                <a:latin typeface="微软雅黑" pitchFamily="34" charset="-122"/>
                <a:ea typeface="微软雅黑" pitchFamily="34" charset="-122"/>
              </a:endParaRPr>
            </a:p>
          </p:txBody>
        </p:sp>
        <p:sp>
          <p:nvSpPr>
            <p:cNvPr id="32" name="下箭头 31"/>
            <p:cNvSpPr/>
            <p:nvPr/>
          </p:nvSpPr>
          <p:spPr>
            <a:xfrm>
              <a:off x="5286380" y="1704798"/>
              <a:ext cx="1421920" cy="122413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dirty="0">
                <a:latin typeface="微软雅黑" pitchFamily="34" charset="-122"/>
                <a:ea typeface="微软雅黑" pitchFamily="34" charset="-122"/>
              </a:endParaRPr>
            </a:p>
          </p:txBody>
        </p:sp>
        <p:sp>
          <p:nvSpPr>
            <p:cNvPr id="33" name="下箭头 32"/>
            <p:cNvSpPr/>
            <p:nvPr/>
          </p:nvSpPr>
          <p:spPr>
            <a:xfrm>
              <a:off x="6643702" y="1704798"/>
              <a:ext cx="1928826" cy="122413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dirty="0">
                <a:latin typeface="微软雅黑" pitchFamily="34" charset="-122"/>
                <a:ea typeface="微软雅黑" pitchFamily="34" charset="-122"/>
              </a:endParaRPr>
            </a:p>
          </p:txBody>
        </p:sp>
        <p:sp>
          <p:nvSpPr>
            <p:cNvPr id="34" name="TextBox 33"/>
            <p:cNvSpPr txBox="1"/>
            <p:nvPr/>
          </p:nvSpPr>
          <p:spPr>
            <a:xfrm>
              <a:off x="1714480" y="1914685"/>
              <a:ext cx="1087293" cy="646331"/>
            </a:xfrm>
            <a:prstGeom prst="rect">
              <a:avLst/>
            </a:prstGeom>
            <a:noFill/>
          </p:spPr>
          <p:txBody>
            <a:bodyPr wrap="square" rtlCol="0">
              <a:spAutoFit/>
            </a:bodyPr>
            <a:lstStyle/>
            <a:p>
              <a:r>
                <a:rPr lang="en-US" altLang="zh-CN" b="1" dirty="0" smtClean="0">
                  <a:solidFill>
                    <a:schemeClr val="bg1"/>
                  </a:solidFill>
                </a:rPr>
                <a:t>Civil Affairs</a:t>
              </a:r>
              <a:endParaRPr lang="zh-CN" altLang="en-US" b="1" dirty="0">
                <a:solidFill>
                  <a:schemeClr val="bg1"/>
                </a:solidFill>
              </a:endParaRPr>
            </a:p>
          </p:txBody>
        </p:sp>
        <p:sp>
          <p:nvSpPr>
            <p:cNvPr id="35" name="TextBox 34"/>
            <p:cNvSpPr txBox="1"/>
            <p:nvPr/>
          </p:nvSpPr>
          <p:spPr>
            <a:xfrm>
              <a:off x="2786050" y="2202412"/>
              <a:ext cx="1257954" cy="369332"/>
            </a:xfrm>
            <a:prstGeom prst="rect">
              <a:avLst/>
            </a:prstGeom>
            <a:noFill/>
          </p:spPr>
          <p:txBody>
            <a:bodyPr wrap="square" rtlCol="0">
              <a:spAutoFit/>
            </a:bodyPr>
            <a:lstStyle/>
            <a:p>
              <a:r>
                <a:rPr lang="en-US" altLang="zh-CN" b="1" dirty="0" smtClean="0">
                  <a:solidFill>
                    <a:schemeClr val="bg1"/>
                  </a:solidFill>
                </a:rPr>
                <a:t>Health</a:t>
              </a:r>
              <a:endParaRPr lang="zh-CN" altLang="en-US" b="1" dirty="0">
                <a:solidFill>
                  <a:schemeClr val="bg1"/>
                </a:solidFill>
              </a:endParaRPr>
            </a:p>
          </p:txBody>
        </p:sp>
        <p:sp>
          <p:nvSpPr>
            <p:cNvPr id="36" name="TextBox 35"/>
            <p:cNvSpPr txBox="1"/>
            <p:nvPr/>
          </p:nvSpPr>
          <p:spPr>
            <a:xfrm>
              <a:off x="4071934" y="1914685"/>
              <a:ext cx="1456690" cy="646331"/>
            </a:xfrm>
            <a:prstGeom prst="rect">
              <a:avLst/>
            </a:prstGeom>
            <a:noFill/>
          </p:spPr>
          <p:txBody>
            <a:bodyPr wrap="square" rtlCol="0">
              <a:spAutoFit/>
            </a:bodyPr>
            <a:lstStyle/>
            <a:p>
              <a:r>
                <a:rPr lang="en-US" altLang="zh-CN" b="1" dirty="0" smtClean="0">
                  <a:solidFill>
                    <a:schemeClr val="bg1"/>
                  </a:solidFill>
                </a:rPr>
                <a:t> Human Resources</a:t>
              </a:r>
              <a:endParaRPr lang="zh-CN" altLang="en-US" b="1" dirty="0">
                <a:solidFill>
                  <a:schemeClr val="bg1"/>
                </a:solidFill>
              </a:endParaRPr>
            </a:p>
          </p:txBody>
        </p:sp>
        <p:sp>
          <p:nvSpPr>
            <p:cNvPr id="37" name="TextBox 36"/>
            <p:cNvSpPr txBox="1"/>
            <p:nvPr/>
          </p:nvSpPr>
          <p:spPr>
            <a:xfrm>
              <a:off x="5500694" y="1996851"/>
              <a:ext cx="1357322" cy="646331"/>
            </a:xfrm>
            <a:prstGeom prst="rect">
              <a:avLst/>
            </a:prstGeom>
            <a:noFill/>
          </p:spPr>
          <p:txBody>
            <a:bodyPr wrap="square" rtlCol="0">
              <a:spAutoFit/>
            </a:bodyPr>
            <a:lstStyle/>
            <a:p>
              <a:r>
                <a:rPr lang="en-US" altLang="zh-CN" b="1" dirty="0" smtClean="0">
                  <a:solidFill>
                    <a:schemeClr val="bg1"/>
                  </a:solidFill>
                </a:rPr>
                <a:t>Disabled Federation</a:t>
              </a:r>
              <a:endParaRPr lang="zh-CN" altLang="en-US" b="1" dirty="0">
                <a:solidFill>
                  <a:schemeClr val="bg1"/>
                </a:solidFill>
              </a:endParaRPr>
            </a:p>
          </p:txBody>
        </p:sp>
        <p:sp>
          <p:nvSpPr>
            <p:cNvPr id="38" name="TextBox 37"/>
            <p:cNvSpPr txBox="1"/>
            <p:nvPr/>
          </p:nvSpPr>
          <p:spPr>
            <a:xfrm>
              <a:off x="7072330" y="1714488"/>
              <a:ext cx="1428760" cy="923330"/>
            </a:xfrm>
            <a:prstGeom prst="rect">
              <a:avLst/>
            </a:prstGeom>
            <a:noFill/>
          </p:spPr>
          <p:txBody>
            <a:bodyPr wrap="square" rtlCol="0">
              <a:spAutoFit/>
            </a:bodyPr>
            <a:lstStyle/>
            <a:p>
              <a:r>
                <a:rPr lang="en-US" altLang="zh-CN" b="1" dirty="0" smtClean="0">
                  <a:solidFill>
                    <a:schemeClr val="bg1"/>
                  </a:solidFill>
                </a:rPr>
                <a:t>Women &amp; Children Committee</a:t>
              </a:r>
              <a:endParaRPr lang="zh-CN" altLang="en-US" b="1" dirty="0">
                <a:solidFill>
                  <a:schemeClr val="bg1"/>
                </a:solidFill>
              </a:endParaRPr>
            </a:p>
          </p:txBody>
        </p:sp>
      </p:grpSp>
      <p:grpSp>
        <p:nvGrpSpPr>
          <p:cNvPr id="44" name="组合 43"/>
          <p:cNvGrpSpPr/>
          <p:nvPr/>
        </p:nvGrpSpPr>
        <p:grpSpPr>
          <a:xfrm>
            <a:off x="785786" y="4616656"/>
            <a:ext cx="7715304" cy="1241236"/>
            <a:chOff x="1214414" y="4348004"/>
            <a:chExt cx="7715304" cy="1241236"/>
          </a:xfrm>
        </p:grpSpPr>
        <p:sp>
          <p:nvSpPr>
            <p:cNvPr id="8" name="上箭头 7"/>
            <p:cNvSpPr/>
            <p:nvPr/>
          </p:nvSpPr>
          <p:spPr>
            <a:xfrm>
              <a:off x="1214414" y="4365104"/>
              <a:ext cx="1245984" cy="1224136"/>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2000" dirty="0">
                <a:latin typeface="微软雅黑" pitchFamily="34" charset="-122"/>
                <a:ea typeface="微软雅黑" pitchFamily="34" charset="-122"/>
              </a:endParaRPr>
            </a:p>
          </p:txBody>
        </p:sp>
        <p:sp>
          <p:nvSpPr>
            <p:cNvPr id="10" name="上箭头 9"/>
            <p:cNvSpPr/>
            <p:nvPr/>
          </p:nvSpPr>
          <p:spPr>
            <a:xfrm>
              <a:off x="2500298" y="4357694"/>
              <a:ext cx="1440160" cy="1224136"/>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2000" dirty="0">
                <a:latin typeface="微软雅黑" pitchFamily="34" charset="-122"/>
                <a:ea typeface="微软雅黑" pitchFamily="34" charset="-122"/>
              </a:endParaRPr>
            </a:p>
          </p:txBody>
        </p:sp>
        <p:sp>
          <p:nvSpPr>
            <p:cNvPr id="11" name="上箭头 10"/>
            <p:cNvSpPr/>
            <p:nvPr/>
          </p:nvSpPr>
          <p:spPr>
            <a:xfrm>
              <a:off x="4000496" y="4365104"/>
              <a:ext cx="1709952" cy="1224136"/>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2000" dirty="0">
                <a:latin typeface="微软雅黑" pitchFamily="34" charset="-122"/>
                <a:ea typeface="微软雅黑" pitchFamily="34" charset="-122"/>
              </a:endParaRPr>
            </a:p>
          </p:txBody>
        </p:sp>
        <p:sp>
          <p:nvSpPr>
            <p:cNvPr id="12" name="上箭头 11"/>
            <p:cNvSpPr/>
            <p:nvPr/>
          </p:nvSpPr>
          <p:spPr>
            <a:xfrm>
              <a:off x="5715008" y="4357694"/>
              <a:ext cx="1588736" cy="1224136"/>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2000" dirty="0">
                <a:latin typeface="微软雅黑" pitchFamily="34" charset="-122"/>
                <a:ea typeface="微软雅黑" pitchFamily="34" charset="-122"/>
              </a:endParaRPr>
            </a:p>
          </p:txBody>
        </p:sp>
        <p:sp>
          <p:nvSpPr>
            <p:cNvPr id="13" name="上箭头 12"/>
            <p:cNvSpPr/>
            <p:nvPr/>
          </p:nvSpPr>
          <p:spPr>
            <a:xfrm>
              <a:off x="7347252" y="4348004"/>
              <a:ext cx="1582466" cy="1224136"/>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200" b="1" dirty="0">
                <a:latin typeface="微软雅黑" pitchFamily="34" charset="-122"/>
                <a:ea typeface="微软雅黑" pitchFamily="34" charset="-122"/>
              </a:endParaRPr>
            </a:p>
          </p:txBody>
        </p:sp>
        <p:sp>
          <p:nvSpPr>
            <p:cNvPr id="39" name="TextBox 38"/>
            <p:cNvSpPr txBox="1"/>
            <p:nvPr/>
          </p:nvSpPr>
          <p:spPr>
            <a:xfrm>
              <a:off x="1444688" y="4643446"/>
              <a:ext cx="1055610" cy="646331"/>
            </a:xfrm>
            <a:prstGeom prst="rect">
              <a:avLst/>
            </a:prstGeom>
            <a:noFill/>
          </p:spPr>
          <p:txBody>
            <a:bodyPr wrap="square" rtlCol="0">
              <a:spAutoFit/>
            </a:bodyPr>
            <a:lstStyle/>
            <a:p>
              <a:r>
                <a:rPr lang="en-US" altLang="zh-CN" b="1" dirty="0" smtClean="0">
                  <a:solidFill>
                    <a:schemeClr val="bg1"/>
                  </a:solidFill>
                </a:rPr>
                <a:t>Elderly care</a:t>
              </a:r>
              <a:endParaRPr lang="zh-CN" altLang="en-US" b="1" dirty="0">
                <a:solidFill>
                  <a:schemeClr val="bg1"/>
                </a:solidFill>
              </a:endParaRPr>
            </a:p>
          </p:txBody>
        </p:sp>
        <p:sp>
          <p:nvSpPr>
            <p:cNvPr id="40" name="TextBox 39"/>
            <p:cNvSpPr txBox="1"/>
            <p:nvPr/>
          </p:nvSpPr>
          <p:spPr>
            <a:xfrm>
              <a:off x="2786050" y="4643446"/>
              <a:ext cx="1154408" cy="646331"/>
            </a:xfrm>
            <a:prstGeom prst="rect">
              <a:avLst/>
            </a:prstGeom>
            <a:noFill/>
          </p:spPr>
          <p:txBody>
            <a:bodyPr wrap="square" rtlCol="0">
              <a:spAutoFit/>
            </a:bodyPr>
            <a:lstStyle/>
            <a:p>
              <a:r>
                <a:rPr lang="en-US" altLang="zh-CN" b="1" dirty="0" smtClean="0">
                  <a:solidFill>
                    <a:schemeClr val="bg1"/>
                  </a:solidFill>
                </a:rPr>
                <a:t>Medical care</a:t>
              </a:r>
              <a:endParaRPr lang="zh-CN" altLang="en-US" b="1" dirty="0">
                <a:solidFill>
                  <a:schemeClr val="bg1"/>
                </a:solidFill>
              </a:endParaRPr>
            </a:p>
          </p:txBody>
        </p:sp>
        <p:sp>
          <p:nvSpPr>
            <p:cNvPr id="41" name="TextBox 40"/>
            <p:cNvSpPr txBox="1"/>
            <p:nvPr/>
          </p:nvSpPr>
          <p:spPr>
            <a:xfrm>
              <a:off x="4071934" y="4702742"/>
              <a:ext cx="1709952" cy="369332"/>
            </a:xfrm>
            <a:prstGeom prst="rect">
              <a:avLst/>
            </a:prstGeom>
            <a:noFill/>
          </p:spPr>
          <p:txBody>
            <a:bodyPr wrap="square" rtlCol="0">
              <a:spAutoFit/>
            </a:bodyPr>
            <a:lstStyle/>
            <a:p>
              <a:r>
                <a:rPr lang="en-US" altLang="zh-CN" b="1" dirty="0" smtClean="0">
                  <a:solidFill>
                    <a:schemeClr val="bg1"/>
                  </a:solidFill>
                </a:rPr>
                <a:t>Convenience</a:t>
              </a:r>
              <a:endParaRPr lang="zh-CN" altLang="en-US" b="1" dirty="0">
                <a:solidFill>
                  <a:schemeClr val="bg1"/>
                </a:solidFill>
              </a:endParaRPr>
            </a:p>
          </p:txBody>
        </p:sp>
        <p:sp>
          <p:nvSpPr>
            <p:cNvPr id="42" name="TextBox 41"/>
            <p:cNvSpPr txBox="1"/>
            <p:nvPr/>
          </p:nvSpPr>
          <p:spPr>
            <a:xfrm>
              <a:off x="6000760" y="4568619"/>
              <a:ext cx="1428760" cy="646331"/>
            </a:xfrm>
            <a:prstGeom prst="rect">
              <a:avLst/>
            </a:prstGeom>
            <a:noFill/>
          </p:spPr>
          <p:txBody>
            <a:bodyPr wrap="square" rtlCol="0">
              <a:spAutoFit/>
            </a:bodyPr>
            <a:lstStyle/>
            <a:p>
              <a:r>
                <a:rPr lang="en-US" altLang="zh-CN" b="1" dirty="0" smtClean="0">
                  <a:solidFill>
                    <a:schemeClr val="bg1"/>
                  </a:solidFill>
                </a:rPr>
                <a:t>Aiding disabled</a:t>
              </a:r>
              <a:endParaRPr lang="zh-CN" altLang="en-US" b="1" dirty="0">
                <a:solidFill>
                  <a:schemeClr val="bg1"/>
                </a:solidFill>
              </a:endParaRPr>
            </a:p>
          </p:txBody>
        </p:sp>
        <p:sp>
          <p:nvSpPr>
            <p:cNvPr id="43" name="TextBox 42"/>
            <p:cNvSpPr txBox="1"/>
            <p:nvPr/>
          </p:nvSpPr>
          <p:spPr>
            <a:xfrm>
              <a:off x="7643834" y="4643446"/>
              <a:ext cx="1285884" cy="369332"/>
            </a:xfrm>
            <a:prstGeom prst="rect">
              <a:avLst/>
            </a:prstGeom>
            <a:noFill/>
          </p:spPr>
          <p:txBody>
            <a:bodyPr wrap="square" rtlCol="0">
              <a:spAutoFit/>
            </a:bodyPr>
            <a:lstStyle/>
            <a:p>
              <a:r>
                <a:rPr lang="en-US" altLang="zh-CN" b="1" dirty="0" smtClean="0">
                  <a:solidFill>
                    <a:schemeClr val="bg1"/>
                  </a:solidFill>
                </a:rPr>
                <a:t>Nursery</a:t>
              </a:r>
              <a:endParaRPr lang="zh-CN" altLang="en-US" b="1" dirty="0">
                <a:solidFill>
                  <a:schemeClr val="bg1"/>
                </a:solidFill>
              </a:endParaRPr>
            </a:p>
          </p:txBody>
        </p:sp>
      </p:grpSp>
    </p:spTree>
    <p:extLst>
      <p:ext uri="{BB962C8B-B14F-4D97-AF65-F5344CB8AC3E}">
        <p14:creationId xmlns:p14="http://schemas.microsoft.com/office/powerpoint/2010/main" xmlns="" val="223188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fld id="{A6DF074C-BB80-4E0F-8E51-13C77EB1A1B3}" type="slidenum">
              <a:rPr lang="zh-CN" altLang="zh-CN" smtClean="0"/>
              <a:pPr>
                <a:defRPr/>
              </a:pPr>
              <a:t>19</a:t>
            </a:fld>
            <a:endParaRPr lang="zh-CN" altLang="zh-CN"/>
          </a:p>
        </p:txBody>
      </p:sp>
      <p:graphicFrame>
        <p:nvGraphicFramePr>
          <p:cNvPr id="4" name="图示 3"/>
          <p:cNvGraphicFramePr/>
          <p:nvPr>
            <p:extLst>
              <p:ext uri="{D42A27DB-BD31-4B8C-83A1-F6EECF244321}">
                <p14:modId xmlns:p14="http://schemas.microsoft.com/office/powerpoint/2010/main" xmlns="" val="562028778"/>
              </p:ext>
            </p:extLst>
          </p:nvPr>
        </p:nvGraphicFramePr>
        <p:xfrm>
          <a:off x="1259632" y="1300802"/>
          <a:ext cx="7080448"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428596" y="714356"/>
            <a:ext cx="8038604" cy="954107"/>
          </a:xfrm>
          <a:prstGeom prst="rect">
            <a:avLst/>
          </a:prstGeom>
        </p:spPr>
        <p:txBody>
          <a:bodyPr wrap="square">
            <a:spAutoFit/>
          </a:bodyPr>
          <a:lstStyle/>
          <a:p>
            <a:r>
              <a:rPr lang="en-US" altLang="zh-CN" sz="2800" b="1" dirty="0" smtClean="0">
                <a:latin typeface="微软雅黑" pitchFamily="34" charset="-122"/>
                <a:ea typeface="微软雅黑" pitchFamily="34" charset="-122"/>
              </a:rPr>
              <a:t>The nature of social service – what does it emphasize on?</a:t>
            </a:r>
            <a:endParaRPr lang="zh-CN" altLang="en-US" sz="2800" b="1" dirty="0">
              <a:latin typeface="微软雅黑" pitchFamily="34" charset="-122"/>
              <a:ea typeface="微软雅黑" pitchFamily="34" charset="-122"/>
            </a:endParaRPr>
          </a:p>
        </p:txBody>
      </p:sp>
      <p:pic>
        <p:nvPicPr>
          <p:cNvPr id="6" name="Picture 7" descr="C:\Users\sgxy4\Documents\李大宇的文件夹—院长助理\学院介绍\国开 社院 GIF 1.gif"/>
          <p:cNvPicPr>
            <a:picLocks noChangeAspect="1" noChangeArrowheads="1"/>
          </p:cNvPicPr>
          <p:nvPr/>
        </p:nvPicPr>
        <p:blipFill>
          <a:blip r:embed="rId7" cstate="print"/>
          <a:srcRect t="36409" b="50370"/>
          <a:stretch>
            <a:fillRect/>
          </a:stretch>
        </p:blipFill>
        <p:spPr bwMode="auto">
          <a:xfrm>
            <a:off x="-6880" y="0"/>
            <a:ext cx="2441203" cy="322746"/>
          </a:xfrm>
          <a:prstGeom prst="rect">
            <a:avLst/>
          </a:prstGeom>
          <a:noFill/>
        </p:spPr>
      </p:pic>
      <p:pic>
        <p:nvPicPr>
          <p:cNvPr id="7" name="Picture 2" descr="5"/>
          <p:cNvPicPr>
            <a:picLocks noChangeAspect="1" noChangeArrowheads="1"/>
          </p:cNvPicPr>
          <p:nvPr/>
        </p:nvPicPr>
        <p:blipFill>
          <a:blip r:embed="rId8" cstate="print"/>
          <a:srcRect/>
          <a:stretch>
            <a:fillRect/>
          </a:stretch>
        </p:blipFill>
        <p:spPr bwMode="auto">
          <a:xfrm>
            <a:off x="2434323" y="0"/>
            <a:ext cx="6702797" cy="322746"/>
          </a:xfrm>
          <a:prstGeom prst="rect">
            <a:avLst/>
          </a:prstGeom>
          <a:noFill/>
          <a:ln w="9525">
            <a:noFill/>
            <a:miter lim="800000"/>
            <a:headEnd/>
            <a:tailEnd/>
          </a:ln>
        </p:spPr>
      </p:pic>
    </p:spTree>
    <p:extLst>
      <p:ext uri="{BB962C8B-B14F-4D97-AF65-F5344CB8AC3E}">
        <p14:creationId xmlns:p14="http://schemas.microsoft.com/office/powerpoint/2010/main" xmlns="" val="335443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71406" y="714356"/>
            <a:ext cx="7560840" cy="108012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t>Reality in China</a:t>
            </a:r>
            <a:endParaRPr lang="en-US" altLang="zh-CN" sz="2800" b="1" dirty="0" smtClean="0"/>
          </a:p>
          <a:p>
            <a:pPr algn="l"/>
            <a:endParaRPr lang="zh-CN" altLang="en-US" sz="2800" b="1" dirty="0">
              <a:latin typeface="微软雅黑" pitchFamily="34" charset="-122"/>
              <a:ea typeface="微软雅黑" pitchFamily="34" charset="-122"/>
            </a:endParaRPr>
          </a:p>
        </p:txBody>
      </p:sp>
      <p:cxnSp>
        <p:nvCxnSpPr>
          <p:cNvPr id="5" name="直接箭头连接符 4"/>
          <p:cNvCxnSpPr/>
          <p:nvPr/>
        </p:nvCxnSpPr>
        <p:spPr>
          <a:xfrm>
            <a:off x="2028820" y="1992989"/>
            <a:ext cx="1320822" cy="15409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矩形 5"/>
          <p:cNvSpPr/>
          <p:nvPr/>
        </p:nvSpPr>
        <p:spPr>
          <a:xfrm>
            <a:off x="1" y="3737622"/>
            <a:ext cx="3714744" cy="1477328"/>
          </a:xfrm>
          <a:prstGeom prst="rect">
            <a:avLst/>
          </a:prstGeom>
        </p:spPr>
        <p:txBody>
          <a:bodyPr wrap="square">
            <a:spAutoFit/>
          </a:bodyPr>
          <a:lstStyle/>
          <a:p>
            <a:r>
              <a:rPr lang="en-US" altLang="zh-CN" dirty="0" smtClean="0"/>
              <a:t>China’s economic decline significantly, </a:t>
            </a:r>
          </a:p>
          <a:p>
            <a:r>
              <a:rPr lang="en-US" altLang="zh-CN" dirty="0" smtClean="0"/>
              <a:t>Overcapacity in almost every industry </a:t>
            </a:r>
          </a:p>
          <a:p>
            <a:endParaRPr lang="zh-CN" altLang="en-US" b="1" dirty="0">
              <a:latin typeface="微软雅黑" panose="020B0503020204020204" pitchFamily="34" charset="-122"/>
              <a:ea typeface="微软雅黑" panose="020B0503020204020204" pitchFamily="34" charset="-122"/>
            </a:endParaRPr>
          </a:p>
        </p:txBody>
      </p:sp>
      <p:cxnSp>
        <p:nvCxnSpPr>
          <p:cNvPr id="7" name="直接箭头连接符 6"/>
          <p:cNvCxnSpPr/>
          <p:nvPr/>
        </p:nvCxnSpPr>
        <p:spPr>
          <a:xfrm flipV="1">
            <a:off x="5240259" y="2144705"/>
            <a:ext cx="1493759" cy="13759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太阳形 10"/>
          <p:cNvSpPr/>
          <p:nvPr/>
        </p:nvSpPr>
        <p:spPr>
          <a:xfrm>
            <a:off x="6876256" y="1271662"/>
            <a:ext cx="936104" cy="1008112"/>
          </a:xfrm>
          <a:prstGeom prst="sun">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b="1">
              <a:ln w="22225">
                <a:solidFill>
                  <a:schemeClr val="accent2"/>
                </a:solidFill>
                <a:prstDash val="solid"/>
              </a:ln>
              <a:solidFill>
                <a:schemeClr val="accent2">
                  <a:lumMod val="40000"/>
                  <a:lumOff val="60000"/>
                </a:schemeClr>
              </a:solidFill>
            </a:endParaRPr>
          </a:p>
        </p:txBody>
      </p:sp>
      <p:sp>
        <p:nvSpPr>
          <p:cNvPr id="13" name="矩形 12"/>
          <p:cNvSpPr/>
          <p:nvPr/>
        </p:nvSpPr>
        <p:spPr>
          <a:xfrm>
            <a:off x="5240259" y="3714752"/>
            <a:ext cx="4475277" cy="1200329"/>
          </a:xfrm>
          <a:prstGeom prst="rect">
            <a:avLst/>
          </a:prstGeom>
        </p:spPr>
        <p:txBody>
          <a:bodyPr wrap="square">
            <a:spAutoFit/>
          </a:bodyPr>
          <a:lstStyle/>
          <a:p>
            <a:r>
              <a:rPr lang="en-US" altLang="zh-CN" dirty="0" smtClean="0"/>
              <a:t>Chase new and sunrise industries, </a:t>
            </a:r>
          </a:p>
          <a:p>
            <a:r>
              <a:rPr lang="en-US" altLang="zh-CN" dirty="0" smtClean="0"/>
              <a:t>The core of economic </a:t>
            </a:r>
          </a:p>
          <a:p>
            <a:r>
              <a:rPr lang="en-US" altLang="zh-CN" dirty="0" smtClean="0"/>
              <a:t>Transformation – the service industry </a:t>
            </a:r>
          </a:p>
          <a:p>
            <a:endParaRPr lang="zh-CN" altLang="en-US" b="1" dirty="0">
              <a:latin typeface="微软雅黑" panose="020B0503020204020204" pitchFamily="34" charset="-122"/>
              <a:ea typeface="微软雅黑" panose="020B0503020204020204" pitchFamily="34" charset="-122"/>
            </a:endParaRPr>
          </a:p>
        </p:txBody>
      </p:sp>
      <p:sp>
        <p:nvSpPr>
          <p:cNvPr id="16" name="圆角矩形 15"/>
          <p:cNvSpPr/>
          <p:nvPr/>
        </p:nvSpPr>
        <p:spPr>
          <a:xfrm>
            <a:off x="3468920" y="1571612"/>
            <a:ext cx="1692202" cy="1788974"/>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n-US" altLang="zh-CN" sz="2000" dirty="0" smtClean="0"/>
              <a:t>Keeping growth, adjusting structure</a:t>
            </a:r>
          </a:p>
          <a:p>
            <a:pPr algn="ctr" fontAlgn="auto">
              <a:spcBef>
                <a:spcPts val="0"/>
              </a:spcBef>
              <a:spcAft>
                <a:spcPts val="0"/>
              </a:spcAft>
              <a:defRPr/>
            </a:pPr>
            <a:endParaRPr lang="en-US" altLang="zh-CN" sz="2000" b="1" dirty="0">
              <a:solidFill>
                <a:srgbClr val="000000"/>
              </a:solidFill>
              <a:latin typeface="微软雅黑" pitchFamily="34" charset="-122"/>
              <a:ea typeface="微软雅黑" pitchFamily="34" charset="-122"/>
            </a:endParaRPr>
          </a:p>
        </p:txBody>
      </p:sp>
      <p:sp>
        <p:nvSpPr>
          <p:cNvPr id="9" name="圆角矩形 8"/>
          <p:cNvSpPr/>
          <p:nvPr/>
        </p:nvSpPr>
        <p:spPr>
          <a:xfrm>
            <a:off x="2125506" y="5095932"/>
            <a:ext cx="4752528" cy="1123712"/>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n-US" altLang="zh-CN" sz="2000" b="1" dirty="0" smtClean="0"/>
              <a:t>Healthy elderly service industry --- one of the development direction </a:t>
            </a:r>
          </a:p>
          <a:p>
            <a:pPr algn="ctr" fontAlgn="auto">
              <a:spcBef>
                <a:spcPts val="0"/>
              </a:spcBef>
              <a:spcAft>
                <a:spcPts val="0"/>
              </a:spcAft>
              <a:defRPr/>
            </a:pPr>
            <a:endParaRPr lang="en-US" altLang="zh-CN" sz="2000" b="1" dirty="0">
              <a:solidFill>
                <a:srgbClr val="000000"/>
              </a:solidFill>
              <a:latin typeface="微软雅黑" pitchFamily="34" charset="-122"/>
              <a:ea typeface="微软雅黑" pitchFamily="34" charset="-122"/>
            </a:endParaRPr>
          </a:p>
        </p:txBody>
      </p:sp>
      <p:cxnSp>
        <p:nvCxnSpPr>
          <p:cNvPr id="4" name="直接连接符 3"/>
          <p:cNvCxnSpPr/>
          <p:nvPr/>
        </p:nvCxnSpPr>
        <p:spPr>
          <a:xfrm>
            <a:off x="3349642" y="3544460"/>
            <a:ext cx="1890617" cy="0"/>
          </a:xfrm>
          <a:prstGeom prst="line">
            <a:avLst/>
          </a:prstGeom>
        </p:spPr>
        <p:style>
          <a:lnRef idx="3">
            <a:schemeClr val="dk1"/>
          </a:lnRef>
          <a:fillRef idx="0">
            <a:schemeClr val="dk1"/>
          </a:fillRef>
          <a:effectRef idx="2">
            <a:schemeClr val="dk1"/>
          </a:effectRef>
          <a:fontRef idx="minor">
            <a:schemeClr val="tx1"/>
          </a:fontRef>
        </p:style>
      </p:cxnSp>
      <p:sp>
        <p:nvSpPr>
          <p:cNvPr id="14" name="圆角矩形 13"/>
          <p:cNvSpPr/>
          <p:nvPr/>
        </p:nvSpPr>
        <p:spPr>
          <a:xfrm>
            <a:off x="3464666" y="3938743"/>
            <a:ext cx="1678838" cy="783193"/>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n-US" altLang="zh-CN" sz="2000" b="1" dirty="0" smtClean="0">
                <a:solidFill>
                  <a:srgbClr val="000000"/>
                </a:solidFill>
                <a:latin typeface="微软雅黑" pitchFamily="34" charset="-122"/>
                <a:ea typeface="微软雅黑" pitchFamily="34" charset="-122"/>
              </a:rPr>
              <a:t>Hard Bottom</a:t>
            </a:r>
            <a:endParaRPr lang="en-US" altLang="zh-CN" sz="2000" b="1" dirty="0">
              <a:solidFill>
                <a:srgbClr val="000000"/>
              </a:solidFill>
              <a:latin typeface="微软雅黑" pitchFamily="34" charset="-122"/>
              <a:ea typeface="微软雅黑" pitchFamily="34" charset="-122"/>
            </a:endParaRPr>
          </a:p>
        </p:txBody>
      </p:sp>
      <p:pic>
        <p:nvPicPr>
          <p:cNvPr id="12" name="Picture 7" descr="C:\Users\sgxy4\Documents\李大宇的文件夹—院长助理\学院介绍\国开 社院 GIF 1.gif"/>
          <p:cNvPicPr>
            <a:picLocks noChangeAspect="1" noChangeArrowheads="1"/>
          </p:cNvPicPr>
          <p:nvPr/>
        </p:nvPicPr>
        <p:blipFill>
          <a:blip r:embed="rId3" cstate="print"/>
          <a:srcRect t="36409" b="50370"/>
          <a:stretch>
            <a:fillRect/>
          </a:stretch>
        </p:blipFill>
        <p:spPr bwMode="auto">
          <a:xfrm>
            <a:off x="-6880" y="0"/>
            <a:ext cx="2441203" cy="322746"/>
          </a:xfrm>
          <a:prstGeom prst="rect">
            <a:avLst/>
          </a:prstGeom>
          <a:noFill/>
        </p:spPr>
      </p:pic>
      <p:pic>
        <p:nvPicPr>
          <p:cNvPr id="15" name="Picture 2" descr="5"/>
          <p:cNvPicPr>
            <a:picLocks noChangeAspect="1" noChangeArrowheads="1"/>
          </p:cNvPicPr>
          <p:nvPr/>
        </p:nvPicPr>
        <p:blipFill>
          <a:blip r:embed="rId4" cstate="print"/>
          <a:srcRect/>
          <a:stretch>
            <a:fillRect/>
          </a:stretch>
        </p:blipFill>
        <p:spPr bwMode="auto">
          <a:xfrm>
            <a:off x="2434323" y="0"/>
            <a:ext cx="6702797" cy="322746"/>
          </a:xfrm>
          <a:prstGeom prst="rect">
            <a:avLst/>
          </a:prstGeom>
          <a:noFill/>
          <a:ln w="9525">
            <a:noFill/>
            <a:miter lim="800000"/>
            <a:headEnd/>
            <a:tailEnd/>
          </a:ln>
        </p:spPr>
      </p:pic>
    </p:spTree>
    <p:extLst>
      <p:ext uri="{BB962C8B-B14F-4D97-AF65-F5344CB8AC3E}">
        <p14:creationId xmlns:p14="http://schemas.microsoft.com/office/powerpoint/2010/main" xmlns="" val="144706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1"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1000"/>
                                        <p:tgtEl>
                                          <p:spTgt spid="16"/>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1000"/>
                                        <p:tgtEl>
                                          <p:spTgt spid="14"/>
                                        </p:tgtEl>
                                      </p:cBhvr>
                                    </p:animEffect>
                                  </p:childTnLst>
                                </p:cTn>
                              </p:par>
                              <p:par>
                                <p:cTn id="35" presetID="2" presetClass="entr" presetSubtype="4"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heel(1)">
                                      <p:cBhvr>
                                        <p:cTn id="4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1" grpId="0" animBg="1"/>
      <p:bldP spid="13" grpId="0"/>
      <p:bldP spid="16" grpId="0" animBg="1"/>
      <p:bldP spid="9"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500034" y="1196752"/>
            <a:ext cx="3711926"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000" b="1" dirty="0" smtClean="0">
                <a:latin typeface="微软雅黑" pitchFamily="34" charset="-122"/>
                <a:ea typeface="微软雅黑" pitchFamily="34" charset="-122"/>
              </a:rPr>
              <a:t>Government transfer social service providing</a:t>
            </a:r>
            <a:endParaRPr lang="zh-CN" altLang="en-US" sz="2000" b="1" dirty="0">
              <a:latin typeface="微软雅黑" pitchFamily="34" charset="-122"/>
              <a:ea typeface="微软雅黑" pitchFamily="34" charset="-122"/>
            </a:endParaRPr>
          </a:p>
        </p:txBody>
      </p:sp>
      <p:sp>
        <p:nvSpPr>
          <p:cNvPr id="4" name="圆角矩形 3"/>
          <p:cNvSpPr/>
          <p:nvPr/>
        </p:nvSpPr>
        <p:spPr>
          <a:xfrm>
            <a:off x="4932040" y="1196752"/>
            <a:ext cx="3783364"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000" b="1" dirty="0" smtClean="0">
                <a:latin typeface="微软雅黑" pitchFamily="34" charset="-122"/>
                <a:ea typeface="微软雅黑" pitchFamily="34" charset="-122"/>
              </a:rPr>
              <a:t>Social organization undertaking social service </a:t>
            </a:r>
            <a:endParaRPr lang="zh-CN" altLang="en-US" sz="2000" b="1" dirty="0">
              <a:latin typeface="微软雅黑" pitchFamily="34" charset="-122"/>
              <a:ea typeface="微软雅黑" pitchFamily="34" charset="-122"/>
            </a:endParaRPr>
          </a:p>
        </p:txBody>
      </p:sp>
      <p:sp>
        <p:nvSpPr>
          <p:cNvPr id="5" name="上弧形箭头 4"/>
          <p:cNvSpPr/>
          <p:nvPr/>
        </p:nvSpPr>
        <p:spPr>
          <a:xfrm>
            <a:off x="4139952" y="836712"/>
            <a:ext cx="864096" cy="360040"/>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6" name="圆角矩形 5"/>
          <p:cNvSpPr/>
          <p:nvPr/>
        </p:nvSpPr>
        <p:spPr>
          <a:xfrm>
            <a:off x="642910" y="2254642"/>
            <a:ext cx="3931940" cy="39604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altLang="zh-CN" dirty="0" smtClean="0"/>
          </a:p>
          <a:p>
            <a:endParaRPr lang="en-US" altLang="zh-CN" dirty="0" smtClean="0"/>
          </a:p>
          <a:p>
            <a:r>
              <a:rPr lang="en-US" altLang="zh-CN" dirty="0" smtClean="0"/>
              <a:t>1.Long-term transition process</a:t>
            </a:r>
          </a:p>
          <a:p>
            <a:r>
              <a:rPr lang="en-US" altLang="zh-CN" dirty="0" smtClean="0"/>
              <a:t>2.The gradual implementation process</a:t>
            </a:r>
          </a:p>
          <a:p>
            <a:r>
              <a:rPr lang="en-US" altLang="zh-CN" b="1" dirty="0" smtClean="0"/>
              <a:t>3.Process of value convergence</a:t>
            </a:r>
          </a:p>
          <a:p>
            <a:r>
              <a:rPr lang="en-US" altLang="zh-CN" dirty="0" smtClean="0"/>
              <a:t>4.Social cognition identification process</a:t>
            </a:r>
          </a:p>
          <a:p>
            <a:r>
              <a:rPr lang="en-US" altLang="zh-CN" dirty="0" smtClean="0"/>
              <a:t>5.Process of completed payment transfer</a:t>
            </a:r>
          </a:p>
          <a:p>
            <a:r>
              <a:rPr lang="en-US" altLang="zh-CN" dirty="0" smtClean="0"/>
              <a:t>6.Process of resource allocation </a:t>
            </a:r>
          </a:p>
          <a:p>
            <a:r>
              <a:rPr lang="en-US" altLang="zh-CN" dirty="0" smtClean="0"/>
              <a:t>7.Process of coordinated development</a:t>
            </a:r>
          </a:p>
          <a:p>
            <a:r>
              <a:rPr lang="en-US" altLang="zh-CN" b="1" dirty="0" smtClean="0"/>
              <a:t>8.Realization of Win-Win</a:t>
            </a:r>
          </a:p>
          <a:p>
            <a:pPr>
              <a:lnSpc>
                <a:spcPct val="150000"/>
              </a:lnSpc>
            </a:pPr>
            <a:endParaRPr lang="zh-CN" altLang="en-US" dirty="0">
              <a:latin typeface="微软雅黑" pitchFamily="34" charset="-122"/>
              <a:ea typeface="微软雅黑" pitchFamily="34" charset="-122"/>
            </a:endParaRPr>
          </a:p>
        </p:txBody>
      </p:sp>
      <p:sp>
        <p:nvSpPr>
          <p:cNvPr id="7" name="圆角矩形 6"/>
          <p:cNvSpPr/>
          <p:nvPr/>
        </p:nvSpPr>
        <p:spPr>
          <a:xfrm>
            <a:off x="5072066" y="2254642"/>
            <a:ext cx="3709044" cy="39604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endParaRPr lang="en-US" altLang="zh-CN" dirty="0" smtClean="0">
              <a:latin typeface="微软雅黑" pitchFamily="34" charset="-122"/>
              <a:ea typeface="微软雅黑" pitchFamily="34" charset="-122"/>
            </a:endParaRPr>
          </a:p>
          <a:p>
            <a:pPr>
              <a:lnSpc>
                <a:spcPct val="150000"/>
              </a:lnSpc>
            </a:pPr>
            <a:endParaRPr lang="zh-CN" altLang="en-US" dirty="0">
              <a:latin typeface="微软雅黑" pitchFamily="34" charset="-122"/>
              <a:ea typeface="微软雅黑" pitchFamily="34" charset="-122"/>
            </a:endParaRPr>
          </a:p>
        </p:txBody>
      </p:sp>
      <p:pic>
        <p:nvPicPr>
          <p:cNvPr id="8" name="Picture 7" descr="C:\Users\sgxy4\Documents\李大宇的文件夹—院长助理\学院介绍\国开 社院 GIF 1.gif"/>
          <p:cNvPicPr>
            <a:picLocks noChangeAspect="1" noChangeArrowheads="1"/>
          </p:cNvPicPr>
          <p:nvPr/>
        </p:nvPicPr>
        <p:blipFill>
          <a:blip r:embed="rId3" cstate="print"/>
          <a:srcRect t="36409" b="50370"/>
          <a:stretch>
            <a:fillRect/>
          </a:stretch>
        </p:blipFill>
        <p:spPr bwMode="auto">
          <a:xfrm>
            <a:off x="0" y="0"/>
            <a:ext cx="2441203" cy="322746"/>
          </a:xfrm>
          <a:prstGeom prst="rect">
            <a:avLst/>
          </a:prstGeom>
          <a:noFill/>
        </p:spPr>
      </p:pic>
      <p:pic>
        <p:nvPicPr>
          <p:cNvPr id="9" name="Picture 2" descr="5"/>
          <p:cNvPicPr>
            <a:picLocks noChangeAspect="1" noChangeArrowheads="1"/>
          </p:cNvPicPr>
          <p:nvPr/>
        </p:nvPicPr>
        <p:blipFill>
          <a:blip r:embed="rId4" cstate="print"/>
          <a:srcRect/>
          <a:stretch>
            <a:fillRect/>
          </a:stretch>
        </p:blipFill>
        <p:spPr bwMode="auto">
          <a:xfrm>
            <a:off x="2441203" y="0"/>
            <a:ext cx="6702797" cy="322746"/>
          </a:xfrm>
          <a:prstGeom prst="rect">
            <a:avLst/>
          </a:prstGeom>
          <a:noFill/>
          <a:ln w="9525">
            <a:noFill/>
            <a:miter lim="800000"/>
            <a:headEnd/>
            <a:tailEnd/>
          </a:ln>
        </p:spPr>
      </p:pic>
      <p:sp>
        <p:nvSpPr>
          <p:cNvPr id="10" name="TextBox 9"/>
          <p:cNvSpPr txBox="1"/>
          <p:nvPr/>
        </p:nvSpPr>
        <p:spPr>
          <a:xfrm>
            <a:off x="5286380" y="2450325"/>
            <a:ext cx="3643306" cy="3693319"/>
          </a:xfrm>
          <a:prstGeom prst="rect">
            <a:avLst/>
          </a:prstGeom>
          <a:noFill/>
        </p:spPr>
        <p:txBody>
          <a:bodyPr wrap="square" rtlCol="0">
            <a:spAutoFit/>
          </a:bodyPr>
          <a:lstStyle/>
          <a:p>
            <a:r>
              <a:rPr lang="en-US" altLang="zh-CN" dirty="0" smtClean="0"/>
              <a:t>1.Process of participation </a:t>
            </a:r>
          </a:p>
          <a:p>
            <a:r>
              <a:rPr lang="en-US" altLang="zh-CN" dirty="0" smtClean="0"/>
              <a:t>2.Process of gradual growth</a:t>
            </a:r>
          </a:p>
          <a:p>
            <a:r>
              <a:rPr lang="en-US" altLang="zh-CN" b="1" dirty="0" smtClean="0"/>
              <a:t>3.Process of value convergence</a:t>
            </a:r>
          </a:p>
          <a:p>
            <a:r>
              <a:rPr lang="en-US" altLang="zh-CN" dirty="0" smtClean="0"/>
              <a:t>4.Process of team-building </a:t>
            </a:r>
          </a:p>
          <a:p>
            <a:r>
              <a:rPr lang="en-US" altLang="zh-CN" dirty="0" smtClean="0"/>
              <a:t>5.Process of the quality service improvement </a:t>
            </a:r>
          </a:p>
          <a:p>
            <a:r>
              <a:rPr lang="en-US" altLang="zh-CN" dirty="0" smtClean="0"/>
              <a:t>6.Process of completed operational cycle</a:t>
            </a:r>
          </a:p>
          <a:p>
            <a:r>
              <a:rPr lang="en-US" altLang="zh-CN" dirty="0" smtClean="0"/>
              <a:t>7.Process of replication capability formation</a:t>
            </a:r>
          </a:p>
          <a:p>
            <a:r>
              <a:rPr lang="en-US" altLang="zh-CN" b="1" dirty="0" smtClean="0"/>
              <a:t>8.Realization of Win-Win</a:t>
            </a:r>
            <a:endParaRPr lang="zh-CN" altLang="en-US" b="1" dirty="0" smtClean="0"/>
          </a:p>
          <a:p>
            <a:endParaRPr lang="zh-CN" altLang="en-US" dirty="0"/>
          </a:p>
        </p:txBody>
      </p:sp>
    </p:spTree>
    <p:extLst>
      <p:ext uri="{BB962C8B-B14F-4D97-AF65-F5344CB8AC3E}">
        <p14:creationId xmlns:p14="http://schemas.microsoft.com/office/powerpoint/2010/main" xmlns="" val="369145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fld id="{A6DF074C-BB80-4E0F-8E51-13C77EB1A1B3}" type="slidenum">
              <a:rPr lang="zh-CN" altLang="zh-CN" smtClean="0"/>
              <a:pPr>
                <a:defRPr/>
              </a:pPr>
              <a:t>21</a:t>
            </a:fld>
            <a:endParaRPr lang="zh-CN" altLang="zh-CN"/>
          </a:p>
        </p:txBody>
      </p:sp>
      <p:pic>
        <p:nvPicPr>
          <p:cNvPr id="4" name="Picture 7" descr="C:\Users\sgxy4\Documents\李大宇的文件夹—院长助理\学院介绍\国开 社院 GIF 1.gif"/>
          <p:cNvPicPr>
            <a:picLocks noChangeAspect="1" noChangeArrowheads="1"/>
          </p:cNvPicPr>
          <p:nvPr/>
        </p:nvPicPr>
        <p:blipFill>
          <a:blip r:embed="rId3" cstate="print"/>
          <a:srcRect t="36409" b="50370"/>
          <a:stretch>
            <a:fillRect/>
          </a:stretch>
        </p:blipFill>
        <p:spPr bwMode="auto">
          <a:xfrm>
            <a:off x="0" y="0"/>
            <a:ext cx="2441203" cy="322746"/>
          </a:xfrm>
          <a:prstGeom prst="rect">
            <a:avLst/>
          </a:prstGeom>
          <a:noFill/>
        </p:spPr>
      </p:pic>
      <p:pic>
        <p:nvPicPr>
          <p:cNvPr id="5" name="Picture 2" descr="5"/>
          <p:cNvPicPr>
            <a:picLocks noChangeAspect="1" noChangeArrowheads="1"/>
          </p:cNvPicPr>
          <p:nvPr/>
        </p:nvPicPr>
        <p:blipFill>
          <a:blip r:embed="rId4" cstate="print"/>
          <a:srcRect/>
          <a:stretch>
            <a:fillRect/>
          </a:stretch>
        </p:blipFill>
        <p:spPr bwMode="auto">
          <a:xfrm>
            <a:off x="2441203" y="0"/>
            <a:ext cx="6702797" cy="322746"/>
          </a:xfrm>
          <a:prstGeom prst="rect">
            <a:avLst/>
          </a:prstGeom>
          <a:noFill/>
          <a:ln w="9525">
            <a:noFill/>
            <a:miter lim="800000"/>
            <a:headEnd/>
            <a:tailEnd/>
          </a:ln>
        </p:spPr>
      </p:pic>
      <p:sp>
        <p:nvSpPr>
          <p:cNvPr id="6" name="圆柱形 5"/>
          <p:cNvSpPr/>
          <p:nvPr/>
        </p:nvSpPr>
        <p:spPr>
          <a:xfrm>
            <a:off x="683568" y="1052736"/>
            <a:ext cx="2376264" cy="122413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b="1" dirty="0" smtClean="0">
                <a:solidFill>
                  <a:schemeClr val="tx1"/>
                </a:solidFill>
                <a:latin typeface="微软雅黑" pitchFamily="34" charset="-122"/>
                <a:ea typeface="微软雅黑" pitchFamily="34" charset="-122"/>
              </a:rPr>
              <a:t>China Association of Social Workers</a:t>
            </a:r>
            <a:endParaRPr lang="zh-CN" altLang="en-US" sz="2000" b="1" dirty="0">
              <a:solidFill>
                <a:schemeClr val="tx1"/>
              </a:solidFill>
              <a:latin typeface="微软雅黑" pitchFamily="34" charset="-122"/>
              <a:ea typeface="微软雅黑" pitchFamily="34" charset="-122"/>
            </a:endParaRPr>
          </a:p>
        </p:txBody>
      </p:sp>
      <p:sp>
        <p:nvSpPr>
          <p:cNvPr id="7" name="圆柱形 6"/>
          <p:cNvSpPr/>
          <p:nvPr/>
        </p:nvSpPr>
        <p:spPr>
          <a:xfrm>
            <a:off x="3347864" y="1052736"/>
            <a:ext cx="2376264" cy="122413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b="1" dirty="0" smtClean="0">
                <a:solidFill>
                  <a:schemeClr val="tx1"/>
                </a:solidFill>
                <a:latin typeface="微软雅黑" pitchFamily="34" charset="-122"/>
                <a:ea typeface="微软雅黑" pitchFamily="34" charset="-122"/>
              </a:rPr>
              <a:t>Occupational Skills Certificate center of Social Work</a:t>
            </a:r>
            <a:endParaRPr lang="zh-CN" altLang="en-US" sz="2000" b="1" dirty="0">
              <a:solidFill>
                <a:schemeClr val="tx1"/>
              </a:solidFill>
              <a:latin typeface="微软雅黑" pitchFamily="34" charset="-122"/>
              <a:ea typeface="微软雅黑" pitchFamily="34" charset="-122"/>
            </a:endParaRPr>
          </a:p>
        </p:txBody>
      </p:sp>
      <p:sp>
        <p:nvSpPr>
          <p:cNvPr id="8" name="圆柱形 7"/>
          <p:cNvSpPr/>
          <p:nvPr/>
        </p:nvSpPr>
        <p:spPr>
          <a:xfrm>
            <a:off x="6012160" y="1052736"/>
            <a:ext cx="2376264" cy="122413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b="1" dirty="0" smtClean="0">
                <a:solidFill>
                  <a:schemeClr val="tx1"/>
                </a:solidFill>
                <a:latin typeface="微软雅黑" pitchFamily="34" charset="-122"/>
                <a:ea typeface="微软雅黑" pitchFamily="34" charset="-122"/>
              </a:rPr>
              <a:t>Social Work College</a:t>
            </a:r>
            <a:endParaRPr lang="zh-CN" altLang="en-US" sz="2000" b="1" dirty="0">
              <a:solidFill>
                <a:schemeClr val="tx1"/>
              </a:solidFill>
              <a:latin typeface="微软雅黑" pitchFamily="34" charset="-122"/>
              <a:ea typeface="微软雅黑" pitchFamily="34" charset="-122"/>
            </a:endParaRPr>
          </a:p>
        </p:txBody>
      </p:sp>
      <p:sp>
        <p:nvSpPr>
          <p:cNvPr id="9" name="圆角矩形 8"/>
          <p:cNvSpPr/>
          <p:nvPr/>
        </p:nvSpPr>
        <p:spPr>
          <a:xfrm>
            <a:off x="791580" y="3034915"/>
            <a:ext cx="7344816" cy="93610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400" b="1" dirty="0" smtClean="0">
                <a:solidFill>
                  <a:schemeClr val="tx1"/>
                </a:solidFill>
                <a:latin typeface="微软雅黑" pitchFamily="34" charset="-122"/>
                <a:ea typeface="微软雅黑" pitchFamily="34" charset="-122"/>
              </a:rPr>
              <a:t>China Association of Social Workers platform</a:t>
            </a:r>
            <a:r>
              <a:rPr lang="zh-CN" altLang="en-US" b="1" dirty="0" smtClean="0">
                <a:solidFill>
                  <a:schemeClr val="tx1"/>
                </a:solidFill>
                <a:latin typeface="微软雅黑" pitchFamily="34" charset="-122"/>
                <a:ea typeface="微软雅黑" pitchFamily="34" charset="-122"/>
              </a:rPr>
              <a:t>（</a:t>
            </a:r>
            <a:r>
              <a:rPr lang="en-US" altLang="zh-CN" b="1" dirty="0" smtClean="0">
                <a:solidFill>
                  <a:schemeClr val="tx1"/>
                </a:solidFill>
                <a:latin typeface="微软雅黑" pitchFamily="34" charset="-122"/>
                <a:ea typeface="微软雅黑" pitchFamily="34" charset="-122"/>
              </a:rPr>
              <a:t>by 2020,</a:t>
            </a:r>
            <a:r>
              <a:rPr lang="zh-CN" altLang="en-US" b="1" dirty="0" smtClean="0">
                <a:solidFill>
                  <a:schemeClr val="tx1"/>
                </a:solidFill>
                <a:latin typeface="微软雅黑" pitchFamily="34" charset="-122"/>
                <a:ea typeface="微软雅黑" pitchFamily="34" charset="-122"/>
              </a:rPr>
              <a:t> </a:t>
            </a:r>
            <a:r>
              <a:rPr lang="en-US" altLang="zh-CN" b="1" dirty="0" smtClean="0">
                <a:solidFill>
                  <a:schemeClr val="tx1"/>
                </a:solidFill>
                <a:latin typeface="微软雅黑" pitchFamily="34" charset="-122"/>
                <a:ea typeface="微软雅黑" pitchFamily="34" charset="-122"/>
              </a:rPr>
              <a:t>1.45 million social workers</a:t>
            </a:r>
            <a:r>
              <a:rPr lang="zh-CN" altLang="en-US" b="1" dirty="0" smtClean="0">
                <a:solidFill>
                  <a:schemeClr val="tx1"/>
                </a:solidFill>
                <a:latin typeface="微软雅黑" pitchFamily="34" charset="-122"/>
                <a:ea typeface="微软雅黑" pitchFamily="34" charset="-122"/>
              </a:rPr>
              <a:t>）</a:t>
            </a:r>
            <a:endParaRPr lang="zh-CN" altLang="en-US" b="1" dirty="0">
              <a:solidFill>
                <a:schemeClr val="tx1"/>
              </a:solidFill>
              <a:latin typeface="微软雅黑" pitchFamily="34" charset="-122"/>
              <a:ea typeface="微软雅黑" pitchFamily="34" charset="-122"/>
            </a:endParaRPr>
          </a:p>
        </p:txBody>
      </p:sp>
      <p:sp>
        <p:nvSpPr>
          <p:cNvPr id="10" name="圆柱形 9"/>
          <p:cNvSpPr/>
          <p:nvPr/>
        </p:nvSpPr>
        <p:spPr>
          <a:xfrm>
            <a:off x="683568" y="4653136"/>
            <a:ext cx="2376264" cy="122413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b="1" dirty="0" smtClean="0">
                <a:solidFill>
                  <a:schemeClr val="tx1"/>
                </a:solidFill>
                <a:latin typeface="微软雅黑" pitchFamily="34" charset="-122"/>
                <a:ea typeface="微软雅黑" pitchFamily="34" charset="-122"/>
              </a:rPr>
              <a:t>Social organization</a:t>
            </a:r>
            <a:endParaRPr lang="zh-CN" altLang="en-US" sz="2000" b="1" dirty="0">
              <a:solidFill>
                <a:schemeClr val="tx1"/>
              </a:solidFill>
              <a:latin typeface="微软雅黑" pitchFamily="34" charset="-122"/>
              <a:ea typeface="微软雅黑" pitchFamily="34" charset="-122"/>
            </a:endParaRPr>
          </a:p>
        </p:txBody>
      </p:sp>
      <p:sp>
        <p:nvSpPr>
          <p:cNvPr id="11" name="圆柱形 10"/>
          <p:cNvSpPr/>
          <p:nvPr/>
        </p:nvSpPr>
        <p:spPr>
          <a:xfrm>
            <a:off x="3347864" y="4653136"/>
            <a:ext cx="2376264" cy="122413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b="1" dirty="0" smtClean="0">
                <a:solidFill>
                  <a:schemeClr val="tx1"/>
                </a:solidFill>
                <a:latin typeface="微软雅黑" pitchFamily="34" charset="-122"/>
                <a:ea typeface="微软雅黑" pitchFamily="34" charset="-122"/>
              </a:rPr>
              <a:t>Social enterprise</a:t>
            </a:r>
            <a:endParaRPr lang="zh-CN" altLang="en-US" sz="2000" b="1" dirty="0">
              <a:solidFill>
                <a:schemeClr val="tx1"/>
              </a:solidFill>
              <a:latin typeface="微软雅黑" pitchFamily="34" charset="-122"/>
              <a:ea typeface="微软雅黑" pitchFamily="34" charset="-122"/>
            </a:endParaRPr>
          </a:p>
        </p:txBody>
      </p:sp>
      <p:sp>
        <p:nvSpPr>
          <p:cNvPr id="12" name="圆柱形 11"/>
          <p:cNvSpPr/>
          <p:nvPr/>
        </p:nvSpPr>
        <p:spPr>
          <a:xfrm>
            <a:off x="6012160" y="4653136"/>
            <a:ext cx="2376264" cy="122413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b="1" dirty="0" smtClean="0">
                <a:solidFill>
                  <a:schemeClr val="tx1"/>
                </a:solidFill>
                <a:latin typeface="微软雅黑" pitchFamily="34" charset="-122"/>
                <a:ea typeface="微软雅黑" pitchFamily="34" charset="-122"/>
              </a:rPr>
              <a:t>Philanthropy</a:t>
            </a:r>
            <a:endParaRPr lang="zh-CN" altLang="en-US" sz="2000" b="1" dirty="0">
              <a:solidFill>
                <a:schemeClr val="tx1"/>
              </a:solidFill>
              <a:latin typeface="微软雅黑" pitchFamily="34" charset="-122"/>
              <a:ea typeface="微软雅黑" pitchFamily="34" charset="-122"/>
            </a:endParaRPr>
          </a:p>
        </p:txBody>
      </p:sp>
      <p:sp>
        <p:nvSpPr>
          <p:cNvPr id="2" name="下箭头 1"/>
          <p:cNvSpPr/>
          <p:nvPr/>
        </p:nvSpPr>
        <p:spPr>
          <a:xfrm>
            <a:off x="1799692" y="2468194"/>
            <a:ext cx="5544616" cy="36004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14" name="上箭头 13"/>
          <p:cNvSpPr/>
          <p:nvPr/>
        </p:nvSpPr>
        <p:spPr>
          <a:xfrm>
            <a:off x="1776919" y="4170524"/>
            <a:ext cx="5724636" cy="318659"/>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xmlns="" val="356361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downLeft)">
                                      <p:cBhvr>
                                        <p:cTn id="16" dur="500"/>
                                        <p:tgtEl>
                                          <p:spTgt spid="9"/>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500"/>
                                        <p:tgtEl>
                                          <p:spTgt spid="10"/>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trips(downLeft)">
                                      <p:cBhvr>
                                        <p:cTn id="25" dur="500"/>
                                        <p:tgtEl>
                                          <p:spTgt spid="12"/>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fld id="{A6DF074C-BB80-4E0F-8E51-13C77EB1A1B3}" type="slidenum">
              <a:rPr lang="zh-CN" altLang="zh-CN" smtClean="0"/>
              <a:pPr>
                <a:defRPr/>
              </a:pPr>
              <a:t>22</a:t>
            </a:fld>
            <a:endParaRPr lang="zh-CN" altLang="zh-CN"/>
          </a:p>
        </p:txBody>
      </p:sp>
      <p:pic>
        <p:nvPicPr>
          <p:cNvPr id="4" name="Picture 7" descr="C:\Users\sgxy4\Documents\李大宇的文件夹—院长助理\学院介绍\国开 社院 GIF 1.gif"/>
          <p:cNvPicPr>
            <a:picLocks noChangeAspect="1" noChangeArrowheads="1"/>
          </p:cNvPicPr>
          <p:nvPr/>
        </p:nvPicPr>
        <p:blipFill>
          <a:blip r:embed="rId3" cstate="print"/>
          <a:srcRect t="36409" b="50370"/>
          <a:stretch>
            <a:fillRect/>
          </a:stretch>
        </p:blipFill>
        <p:spPr bwMode="auto">
          <a:xfrm>
            <a:off x="0" y="0"/>
            <a:ext cx="2441203" cy="322746"/>
          </a:xfrm>
          <a:prstGeom prst="rect">
            <a:avLst/>
          </a:prstGeom>
          <a:noFill/>
        </p:spPr>
      </p:pic>
      <p:pic>
        <p:nvPicPr>
          <p:cNvPr id="5" name="Picture 2" descr="5"/>
          <p:cNvPicPr>
            <a:picLocks noChangeAspect="1" noChangeArrowheads="1"/>
          </p:cNvPicPr>
          <p:nvPr/>
        </p:nvPicPr>
        <p:blipFill>
          <a:blip r:embed="rId4" cstate="print"/>
          <a:srcRect/>
          <a:stretch>
            <a:fillRect/>
          </a:stretch>
        </p:blipFill>
        <p:spPr bwMode="auto">
          <a:xfrm>
            <a:off x="2441203" y="0"/>
            <a:ext cx="6702797" cy="322746"/>
          </a:xfrm>
          <a:prstGeom prst="rect">
            <a:avLst/>
          </a:prstGeom>
          <a:noFill/>
          <a:ln w="9525">
            <a:noFill/>
            <a:miter lim="800000"/>
            <a:headEnd/>
            <a:tailEnd/>
          </a:ln>
        </p:spPr>
      </p:pic>
      <p:sp>
        <p:nvSpPr>
          <p:cNvPr id="6" name="圆角矩形 5"/>
          <p:cNvSpPr/>
          <p:nvPr/>
        </p:nvSpPr>
        <p:spPr>
          <a:xfrm>
            <a:off x="899592" y="732793"/>
            <a:ext cx="7344816" cy="93610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400" b="1" dirty="0" smtClean="0">
                <a:solidFill>
                  <a:schemeClr val="tx1"/>
                </a:solidFill>
                <a:latin typeface="微软雅黑" pitchFamily="34" charset="-122"/>
                <a:ea typeface="微软雅黑" pitchFamily="34" charset="-122"/>
              </a:rPr>
              <a:t>Development of social service in China</a:t>
            </a:r>
          </a:p>
          <a:p>
            <a:pPr algn="ctr"/>
            <a:r>
              <a:rPr lang="en-US" altLang="zh-CN" sz="2400" b="1" dirty="0" smtClean="0">
                <a:solidFill>
                  <a:schemeClr val="tx1"/>
                </a:solidFill>
                <a:latin typeface="微软雅黑" pitchFamily="34" charset="-122"/>
                <a:ea typeface="微软雅黑" pitchFamily="34" charset="-122"/>
              </a:rPr>
              <a:t>—— Breakthrough the Bottleneck</a:t>
            </a:r>
            <a:endParaRPr lang="zh-CN" altLang="en-US" sz="2400" b="1" dirty="0">
              <a:solidFill>
                <a:schemeClr val="tx1"/>
              </a:solidFill>
              <a:latin typeface="微软雅黑" pitchFamily="34" charset="-122"/>
              <a:ea typeface="微软雅黑" pitchFamily="34" charset="-122"/>
            </a:endParaRPr>
          </a:p>
        </p:txBody>
      </p:sp>
      <p:sp>
        <p:nvSpPr>
          <p:cNvPr id="7" name="圆柱形 6"/>
          <p:cNvSpPr/>
          <p:nvPr/>
        </p:nvSpPr>
        <p:spPr>
          <a:xfrm>
            <a:off x="611560" y="2460985"/>
            <a:ext cx="2376264" cy="122413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b="1" dirty="0" smtClean="0">
                <a:solidFill>
                  <a:schemeClr val="tx1"/>
                </a:solidFill>
                <a:latin typeface="微软雅黑" pitchFamily="34" charset="-122"/>
                <a:ea typeface="微软雅黑" pitchFamily="34" charset="-122"/>
              </a:rPr>
              <a:t>Personnel sustainability</a:t>
            </a:r>
            <a:endParaRPr lang="zh-CN" altLang="en-US" sz="2000" b="1" dirty="0">
              <a:solidFill>
                <a:schemeClr val="tx1"/>
              </a:solidFill>
              <a:latin typeface="微软雅黑" pitchFamily="34" charset="-122"/>
              <a:ea typeface="微软雅黑" pitchFamily="34" charset="-122"/>
            </a:endParaRPr>
          </a:p>
        </p:txBody>
      </p:sp>
      <p:sp>
        <p:nvSpPr>
          <p:cNvPr id="8" name="圆柱形 7"/>
          <p:cNvSpPr/>
          <p:nvPr/>
        </p:nvSpPr>
        <p:spPr>
          <a:xfrm>
            <a:off x="3275856" y="2460985"/>
            <a:ext cx="2376264" cy="122413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b="1" dirty="0" smtClean="0">
                <a:solidFill>
                  <a:schemeClr val="tx1"/>
                </a:solidFill>
                <a:latin typeface="微软雅黑" pitchFamily="34" charset="-122"/>
                <a:ea typeface="微软雅黑" pitchFamily="34" charset="-122"/>
              </a:rPr>
              <a:t>Development mode sustainability</a:t>
            </a:r>
            <a:endParaRPr lang="zh-CN" altLang="en-US" sz="2000" b="1" dirty="0">
              <a:solidFill>
                <a:schemeClr val="tx1"/>
              </a:solidFill>
              <a:latin typeface="微软雅黑" pitchFamily="34" charset="-122"/>
              <a:ea typeface="微软雅黑" pitchFamily="34" charset="-122"/>
            </a:endParaRPr>
          </a:p>
        </p:txBody>
      </p:sp>
      <p:sp>
        <p:nvSpPr>
          <p:cNvPr id="9" name="圆柱形 8"/>
          <p:cNvSpPr/>
          <p:nvPr/>
        </p:nvSpPr>
        <p:spPr>
          <a:xfrm>
            <a:off x="5940152" y="2460985"/>
            <a:ext cx="2376264" cy="122413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b="1" dirty="0" smtClean="0">
                <a:solidFill>
                  <a:schemeClr val="tx1"/>
                </a:solidFill>
                <a:latin typeface="微软雅黑" pitchFamily="34" charset="-122"/>
                <a:ea typeface="微软雅黑" pitchFamily="34" charset="-122"/>
              </a:rPr>
              <a:t>Independent operation sustainability</a:t>
            </a:r>
            <a:endParaRPr lang="zh-CN" altLang="en-US" sz="2000" b="1" dirty="0">
              <a:solidFill>
                <a:schemeClr val="tx1"/>
              </a:solidFill>
              <a:latin typeface="微软雅黑" pitchFamily="34" charset="-122"/>
              <a:ea typeface="微软雅黑" pitchFamily="34" charset="-122"/>
            </a:endParaRPr>
          </a:p>
        </p:txBody>
      </p:sp>
      <p:sp>
        <p:nvSpPr>
          <p:cNvPr id="10" name="下箭头 9"/>
          <p:cNvSpPr/>
          <p:nvPr/>
        </p:nvSpPr>
        <p:spPr>
          <a:xfrm>
            <a:off x="2441203" y="1783076"/>
            <a:ext cx="453650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899592" y="4045161"/>
            <a:ext cx="7344816" cy="6396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tLang="zh-CN" sz="2000" b="1" dirty="0" smtClean="0">
              <a:solidFill>
                <a:schemeClr val="tx1"/>
              </a:solidFill>
            </a:endParaRPr>
          </a:p>
          <a:p>
            <a:pPr algn="ctr"/>
            <a:r>
              <a:rPr lang="en-US" altLang="zh-CN" sz="2000" b="1" dirty="0" smtClean="0">
                <a:solidFill>
                  <a:schemeClr val="tx1"/>
                </a:solidFill>
              </a:rPr>
              <a:t>Pure commercial path--- Against the essence of social services </a:t>
            </a:r>
          </a:p>
          <a:p>
            <a:pPr algn="ctr"/>
            <a:endParaRPr lang="zh-CN" altLang="en-US" sz="2000" b="1" dirty="0">
              <a:solidFill>
                <a:schemeClr val="tx1"/>
              </a:solidFill>
              <a:latin typeface="微软雅黑" pitchFamily="34" charset="-122"/>
              <a:ea typeface="微软雅黑" pitchFamily="34" charset="-122"/>
            </a:endParaRPr>
          </a:p>
        </p:txBody>
      </p:sp>
      <p:sp>
        <p:nvSpPr>
          <p:cNvPr id="12" name="圆角矩形 11"/>
          <p:cNvSpPr/>
          <p:nvPr/>
        </p:nvSpPr>
        <p:spPr>
          <a:xfrm>
            <a:off x="899592" y="4813821"/>
            <a:ext cx="7344816" cy="6396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tLang="zh-CN" sz="2000" b="1" dirty="0" smtClean="0">
              <a:solidFill>
                <a:schemeClr val="tx1"/>
              </a:solidFill>
            </a:endParaRPr>
          </a:p>
          <a:p>
            <a:pPr algn="ctr"/>
            <a:r>
              <a:rPr lang="en-US" altLang="zh-CN" sz="2000" b="1" dirty="0" smtClean="0">
                <a:solidFill>
                  <a:schemeClr val="tx1"/>
                </a:solidFill>
              </a:rPr>
              <a:t>Pure governmental path--- Lacking sustainability </a:t>
            </a:r>
          </a:p>
          <a:p>
            <a:pPr algn="ctr"/>
            <a:endParaRPr lang="zh-CN" altLang="en-US" sz="2000" b="1" dirty="0">
              <a:solidFill>
                <a:schemeClr val="tx1"/>
              </a:solidFill>
              <a:latin typeface="微软雅黑" pitchFamily="34" charset="-122"/>
              <a:ea typeface="微软雅黑" pitchFamily="34" charset="-122"/>
            </a:endParaRPr>
          </a:p>
        </p:txBody>
      </p:sp>
      <p:sp>
        <p:nvSpPr>
          <p:cNvPr id="13" name="圆角矩形 12"/>
          <p:cNvSpPr/>
          <p:nvPr/>
        </p:nvSpPr>
        <p:spPr>
          <a:xfrm>
            <a:off x="899592" y="5589240"/>
            <a:ext cx="7344816" cy="6396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000" b="1" dirty="0" smtClean="0">
                <a:solidFill>
                  <a:schemeClr val="tx1"/>
                </a:solidFill>
              </a:rPr>
              <a:t>Pure non-profit path– Non-survival mode </a:t>
            </a:r>
            <a:endParaRPr lang="zh-CN" altLang="en-US" sz="2000" b="1" dirty="0" smtClean="0">
              <a:solidFill>
                <a:schemeClr val="tx1"/>
              </a:solidFill>
            </a:endParaRPr>
          </a:p>
        </p:txBody>
      </p:sp>
    </p:spTree>
    <p:extLst>
      <p:ext uri="{BB962C8B-B14F-4D97-AF65-F5344CB8AC3E}">
        <p14:creationId xmlns:p14="http://schemas.microsoft.com/office/powerpoint/2010/main" xmlns="" val="305798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par>
                                <p:cTn id="12" presetID="18" presetClass="entr" presetSubtype="12"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500"/>
                                        <p:tgtEl>
                                          <p:spTgt spid="7"/>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downLeft)">
                                      <p:cBhvr>
                                        <p:cTn id="25" dur="500"/>
                                        <p:tgtEl>
                                          <p:spTgt spid="11"/>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trips(downLeft)">
                                      <p:cBhvr>
                                        <p:cTn id="28" dur="500"/>
                                        <p:tgtEl>
                                          <p:spTgt spid="12"/>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trips(downLeft)">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fld id="{A6DF074C-BB80-4E0F-8E51-13C77EB1A1B3}" type="slidenum">
              <a:rPr lang="zh-CN" altLang="zh-CN" smtClean="0"/>
              <a:pPr>
                <a:defRPr/>
              </a:pPr>
              <a:t>23</a:t>
            </a:fld>
            <a:endParaRPr lang="zh-CN" altLang="zh-CN"/>
          </a:p>
        </p:txBody>
      </p:sp>
      <p:sp>
        <p:nvSpPr>
          <p:cNvPr id="4" name="圆柱形 3"/>
          <p:cNvSpPr/>
          <p:nvPr/>
        </p:nvSpPr>
        <p:spPr>
          <a:xfrm>
            <a:off x="1714480" y="1704798"/>
            <a:ext cx="2376264" cy="122413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b="1" dirty="0" smtClean="0">
                <a:solidFill>
                  <a:schemeClr val="tx1"/>
                </a:solidFill>
                <a:latin typeface="微软雅黑" pitchFamily="34" charset="-122"/>
                <a:ea typeface="微软雅黑" pitchFamily="34" charset="-122"/>
              </a:rPr>
              <a:t>Produced a group of rich</a:t>
            </a:r>
            <a:endParaRPr lang="zh-CN" altLang="en-US" sz="2000" b="1" dirty="0">
              <a:solidFill>
                <a:schemeClr val="tx1"/>
              </a:solidFill>
              <a:latin typeface="微软雅黑" pitchFamily="34" charset="-122"/>
              <a:ea typeface="微软雅黑" pitchFamily="34" charset="-122"/>
            </a:endParaRPr>
          </a:p>
        </p:txBody>
      </p:sp>
      <p:sp>
        <p:nvSpPr>
          <p:cNvPr id="5" name="圆柱形 4"/>
          <p:cNvSpPr/>
          <p:nvPr/>
        </p:nvSpPr>
        <p:spPr>
          <a:xfrm>
            <a:off x="5839074" y="1704798"/>
            <a:ext cx="2376264" cy="122413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b="1" dirty="0" smtClean="0">
                <a:solidFill>
                  <a:schemeClr val="tx1"/>
                </a:solidFill>
                <a:latin typeface="微软雅黑" pitchFamily="34" charset="-122"/>
                <a:ea typeface="微软雅黑" pitchFamily="34" charset="-122"/>
              </a:rPr>
              <a:t>Made a group of poor</a:t>
            </a:r>
            <a:endParaRPr lang="zh-CN" altLang="en-US" sz="2000" b="1" dirty="0">
              <a:solidFill>
                <a:schemeClr val="tx1"/>
              </a:solidFill>
              <a:latin typeface="微软雅黑" pitchFamily="34" charset="-122"/>
              <a:ea typeface="微软雅黑" pitchFamily="34" charset="-122"/>
            </a:endParaRPr>
          </a:p>
        </p:txBody>
      </p:sp>
      <p:sp>
        <p:nvSpPr>
          <p:cNvPr id="6" name="矩形 5"/>
          <p:cNvSpPr/>
          <p:nvPr/>
        </p:nvSpPr>
        <p:spPr>
          <a:xfrm>
            <a:off x="-32" y="500042"/>
            <a:ext cx="6062592" cy="461665"/>
          </a:xfrm>
          <a:prstGeom prst="rect">
            <a:avLst/>
          </a:prstGeom>
        </p:spPr>
        <p:txBody>
          <a:bodyPr wrap="square">
            <a:spAutoFit/>
          </a:bodyPr>
          <a:lstStyle/>
          <a:p>
            <a:r>
              <a:rPr lang="en-US" altLang="zh-CN" sz="2400" b="1" dirty="0" smtClean="0">
                <a:latin typeface="微软雅黑" panose="020B0503020204020204" pitchFamily="34" charset="-122"/>
                <a:ea typeface="微软雅黑" panose="020B0503020204020204" pitchFamily="34" charset="-122"/>
              </a:rPr>
              <a:t>Conventional Public Welfare concept</a:t>
            </a:r>
            <a:endParaRPr lang="zh-CN" altLang="en-US" sz="2400" b="1" dirty="0">
              <a:latin typeface="微软雅黑" panose="020B0503020204020204" pitchFamily="34" charset="-122"/>
              <a:ea typeface="微软雅黑" panose="020B0503020204020204" pitchFamily="34" charset="-122"/>
            </a:endParaRPr>
          </a:p>
        </p:txBody>
      </p:sp>
      <p:sp>
        <p:nvSpPr>
          <p:cNvPr id="7" name="右箭头 6"/>
          <p:cNvSpPr/>
          <p:nvPr/>
        </p:nvSpPr>
        <p:spPr>
          <a:xfrm>
            <a:off x="4221908" y="2261409"/>
            <a:ext cx="1440160"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214810" y="1085663"/>
            <a:ext cx="1847750" cy="1200329"/>
          </a:xfrm>
          <a:prstGeom prst="rect">
            <a:avLst/>
          </a:prstGeom>
        </p:spPr>
        <p:txBody>
          <a:bodyPr wrap="none">
            <a:spAutoFit/>
          </a:bodyPr>
          <a:lstStyle/>
          <a:p>
            <a:r>
              <a:rPr lang="en-US" altLang="zh-CN" b="1" dirty="0" smtClean="0">
                <a:latin typeface="微软雅黑" panose="020B0503020204020204" pitchFamily="34" charset="-122"/>
                <a:ea typeface="微软雅黑" panose="020B0503020204020204" pitchFamily="34" charset="-122"/>
              </a:rPr>
              <a:t>Aid</a:t>
            </a:r>
          </a:p>
          <a:p>
            <a:r>
              <a:rPr lang="en-US" altLang="zh-CN" b="1" dirty="0" smtClean="0">
                <a:latin typeface="微软雅黑" panose="020B0503020204020204" pitchFamily="34" charset="-122"/>
                <a:ea typeface="微软雅黑" panose="020B0503020204020204" pitchFamily="34" charset="-122"/>
              </a:rPr>
              <a:t>Charity </a:t>
            </a:r>
          </a:p>
          <a:p>
            <a:r>
              <a:rPr lang="en-US" altLang="zh-CN" b="1" dirty="0" smtClean="0">
                <a:latin typeface="微软雅黑" panose="020B0503020204020204" pitchFamily="34" charset="-122"/>
                <a:ea typeface="微软雅黑" panose="020B0503020204020204" pitchFamily="34" charset="-122"/>
              </a:rPr>
              <a:t>Humanitarian </a:t>
            </a:r>
          </a:p>
          <a:p>
            <a:r>
              <a:rPr lang="en-US" altLang="zh-CN" b="1" dirty="0" smtClean="0">
                <a:latin typeface="微软雅黑" panose="020B0503020204020204" pitchFamily="34" charset="-122"/>
                <a:ea typeface="微软雅黑" panose="020B0503020204020204" pitchFamily="34" charset="-122"/>
              </a:rPr>
              <a:t>Donation </a:t>
            </a:r>
          </a:p>
        </p:txBody>
      </p:sp>
      <p:sp>
        <p:nvSpPr>
          <p:cNvPr id="9" name="矩形 8"/>
          <p:cNvSpPr/>
          <p:nvPr/>
        </p:nvSpPr>
        <p:spPr>
          <a:xfrm>
            <a:off x="-32" y="4610409"/>
            <a:ext cx="5839106" cy="461665"/>
          </a:xfrm>
          <a:prstGeom prst="rect">
            <a:avLst/>
          </a:prstGeom>
        </p:spPr>
        <p:txBody>
          <a:bodyPr wrap="square">
            <a:spAutoFit/>
          </a:bodyPr>
          <a:lstStyle/>
          <a:p>
            <a:r>
              <a:rPr lang="en-US" altLang="zh-CN" sz="2400" b="1" dirty="0" smtClean="0">
                <a:latin typeface="微软雅黑" panose="020B0503020204020204" pitchFamily="34" charset="-122"/>
                <a:ea typeface="微软雅黑" panose="020B0503020204020204" pitchFamily="34" charset="-122"/>
              </a:rPr>
              <a:t>New Public </a:t>
            </a:r>
            <a:r>
              <a:rPr lang="en-US" altLang="zh-CN" sz="2400" b="1" dirty="0" smtClean="0">
                <a:latin typeface="微软雅黑" panose="020B0503020204020204" pitchFamily="34" charset="-122"/>
                <a:ea typeface="微软雅黑" panose="020B0503020204020204" pitchFamily="34" charset="-122"/>
              </a:rPr>
              <a:t>Welfare concept</a:t>
            </a:r>
            <a:endParaRPr lang="zh-CN" altLang="en-US" sz="2400" b="1" dirty="0">
              <a:latin typeface="微软雅黑" panose="020B0503020204020204" pitchFamily="34" charset="-122"/>
              <a:ea typeface="微软雅黑" panose="020B0503020204020204" pitchFamily="34" charset="-122"/>
            </a:endParaRPr>
          </a:p>
        </p:txBody>
      </p:sp>
      <p:sp>
        <p:nvSpPr>
          <p:cNvPr id="10" name="圆柱形 9"/>
          <p:cNvSpPr/>
          <p:nvPr/>
        </p:nvSpPr>
        <p:spPr>
          <a:xfrm>
            <a:off x="2786050" y="3536990"/>
            <a:ext cx="4783215" cy="953219"/>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zh-CN" sz="2000" b="1" dirty="0" smtClean="0">
              <a:solidFill>
                <a:schemeClr val="tx1"/>
              </a:solidFill>
            </a:endParaRPr>
          </a:p>
          <a:p>
            <a:pPr algn="ctr"/>
            <a:r>
              <a:rPr lang="en-US" altLang="zh-CN" sz="2000" b="1" dirty="0" smtClean="0">
                <a:solidFill>
                  <a:schemeClr val="tx1"/>
                </a:solidFill>
              </a:rPr>
              <a:t>New public welfare concept--- Implant “public welfare” into modern commerce </a:t>
            </a:r>
          </a:p>
          <a:p>
            <a:pPr algn="ctr"/>
            <a:endParaRPr lang="zh-CN" altLang="en-US" sz="2000" b="1" dirty="0">
              <a:solidFill>
                <a:schemeClr val="tx1"/>
              </a:solidFill>
              <a:latin typeface="微软雅黑" pitchFamily="34" charset="-122"/>
              <a:ea typeface="微软雅黑" pitchFamily="34" charset="-122"/>
            </a:endParaRPr>
          </a:p>
        </p:txBody>
      </p:sp>
      <p:sp>
        <p:nvSpPr>
          <p:cNvPr id="11" name="下箭头 10"/>
          <p:cNvSpPr/>
          <p:nvPr/>
        </p:nvSpPr>
        <p:spPr>
          <a:xfrm>
            <a:off x="5072066" y="4566308"/>
            <a:ext cx="21602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柱形 11"/>
          <p:cNvSpPr/>
          <p:nvPr/>
        </p:nvSpPr>
        <p:spPr>
          <a:xfrm>
            <a:off x="3059832" y="5147976"/>
            <a:ext cx="4464496" cy="754645"/>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b="1" dirty="0" smtClean="0">
                <a:solidFill>
                  <a:schemeClr val="tx1"/>
                </a:solidFill>
              </a:rPr>
              <a:t>Nurture social enterprise </a:t>
            </a:r>
          </a:p>
          <a:p>
            <a:pPr algn="ctr"/>
            <a:r>
              <a:rPr lang="en-US" altLang="zh-CN" sz="2000" b="1" dirty="0" smtClean="0">
                <a:solidFill>
                  <a:schemeClr val="tx1"/>
                </a:solidFill>
              </a:rPr>
              <a:t> Improve social welfare </a:t>
            </a:r>
            <a:endParaRPr lang="zh-CN" altLang="en-US" sz="2000" b="1" dirty="0" smtClean="0">
              <a:solidFill>
                <a:schemeClr val="tx1"/>
              </a:solidFill>
            </a:endParaRPr>
          </a:p>
        </p:txBody>
      </p:sp>
      <p:pic>
        <p:nvPicPr>
          <p:cNvPr id="13" name="Picture 7" descr="C:\Users\sgxy4\Documents\李大宇的文件夹—院长助理\学院介绍\国开 社院 GIF 1.gif"/>
          <p:cNvPicPr>
            <a:picLocks noChangeAspect="1" noChangeArrowheads="1"/>
          </p:cNvPicPr>
          <p:nvPr/>
        </p:nvPicPr>
        <p:blipFill>
          <a:blip r:embed="rId3" cstate="print"/>
          <a:srcRect t="36409" b="50370"/>
          <a:stretch>
            <a:fillRect/>
          </a:stretch>
        </p:blipFill>
        <p:spPr bwMode="auto">
          <a:xfrm>
            <a:off x="-6880" y="0"/>
            <a:ext cx="2441203" cy="322746"/>
          </a:xfrm>
          <a:prstGeom prst="rect">
            <a:avLst/>
          </a:prstGeom>
          <a:noFill/>
        </p:spPr>
      </p:pic>
      <p:pic>
        <p:nvPicPr>
          <p:cNvPr id="14" name="Picture 2" descr="5"/>
          <p:cNvPicPr>
            <a:picLocks noChangeAspect="1" noChangeArrowheads="1"/>
          </p:cNvPicPr>
          <p:nvPr/>
        </p:nvPicPr>
        <p:blipFill>
          <a:blip r:embed="rId4" cstate="print"/>
          <a:srcRect/>
          <a:stretch>
            <a:fillRect/>
          </a:stretch>
        </p:blipFill>
        <p:spPr bwMode="auto">
          <a:xfrm>
            <a:off x="2434323" y="0"/>
            <a:ext cx="6702797" cy="322746"/>
          </a:xfrm>
          <a:prstGeom prst="rect">
            <a:avLst/>
          </a:prstGeom>
          <a:noFill/>
          <a:ln w="9525">
            <a:noFill/>
            <a:miter lim="800000"/>
            <a:headEnd/>
            <a:tailEnd/>
          </a:ln>
        </p:spPr>
      </p:pic>
    </p:spTree>
    <p:extLst>
      <p:ext uri="{BB962C8B-B14F-4D97-AF65-F5344CB8AC3E}">
        <p14:creationId xmlns:p14="http://schemas.microsoft.com/office/powerpoint/2010/main" xmlns="" val="255572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8" presetClass="entr" presetSubtype="1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18" presetClass="entr" presetSubtype="12"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strips(downLeft)">
                                      <p:cBhvr>
                                        <p:cTn id="36" dur="500"/>
                                        <p:tgtEl>
                                          <p:spTgt spid="12"/>
                                        </p:tgtEl>
                                      </p:cBhvr>
                                    </p:animEffect>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P spid="9" grpId="0"/>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fld id="{A6DF074C-BB80-4E0F-8E51-13C77EB1A1B3}" type="slidenum">
              <a:rPr lang="zh-CN" altLang="zh-CN" smtClean="0"/>
              <a:pPr>
                <a:defRPr/>
              </a:pPr>
              <a:t>24</a:t>
            </a:fld>
            <a:endParaRPr lang="zh-CN" altLang="zh-CN"/>
          </a:p>
        </p:txBody>
      </p:sp>
      <p:sp>
        <p:nvSpPr>
          <p:cNvPr id="6" name="矩形 5"/>
          <p:cNvSpPr/>
          <p:nvPr/>
        </p:nvSpPr>
        <p:spPr>
          <a:xfrm>
            <a:off x="1223367" y="1052680"/>
            <a:ext cx="2088058" cy="648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dirty="0" smtClean="0">
                <a:solidFill>
                  <a:schemeClr val="tx1"/>
                </a:solidFill>
                <a:latin typeface="微软雅黑" panose="020B0503020204020204" pitchFamily="34" charset="-122"/>
                <a:ea typeface="微软雅黑" panose="020B0503020204020204" pitchFamily="34" charset="-122"/>
              </a:rPr>
              <a:t>Social needs</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7" name="矩形 6"/>
          <p:cNvSpPr/>
          <p:nvPr/>
        </p:nvSpPr>
        <p:spPr>
          <a:xfrm>
            <a:off x="3624770" y="1052680"/>
            <a:ext cx="2088058" cy="648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dirty="0" smtClean="0">
                <a:solidFill>
                  <a:schemeClr val="tx1"/>
                </a:solidFill>
                <a:latin typeface="微软雅黑" panose="020B0503020204020204" pitchFamily="34" charset="-122"/>
                <a:ea typeface="微软雅黑" panose="020B0503020204020204" pitchFamily="34" charset="-122"/>
              </a:rPr>
              <a:t>Social enterprise</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8" name="矩形 7"/>
          <p:cNvSpPr/>
          <p:nvPr/>
        </p:nvSpPr>
        <p:spPr>
          <a:xfrm>
            <a:off x="5971194" y="1006322"/>
            <a:ext cx="2088058" cy="648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dirty="0" smtClean="0">
                <a:solidFill>
                  <a:schemeClr val="tx1"/>
                </a:solidFill>
                <a:latin typeface="微软雅黑" panose="020B0503020204020204" pitchFamily="34" charset="-122"/>
                <a:ea typeface="微软雅黑" panose="020B0503020204020204" pitchFamily="34" charset="-122"/>
              </a:rPr>
              <a:t>Social welfare</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9" name="上弧形箭头 8"/>
          <p:cNvSpPr/>
          <p:nvPr/>
        </p:nvSpPr>
        <p:spPr>
          <a:xfrm>
            <a:off x="3078942" y="799965"/>
            <a:ext cx="708954" cy="226179"/>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10" name="上弧形箭头 9"/>
          <p:cNvSpPr/>
          <p:nvPr/>
        </p:nvSpPr>
        <p:spPr>
          <a:xfrm>
            <a:off x="5508104" y="780143"/>
            <a:ext cx="708954" cy="226179"/>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11" name="下箭头 10"/>
          <p:cNvSpPr/>
          <p:nvPr/>
        </p:nvSpPr>
        <p:spPr>
          <a:xfrm>
            <a:off x="4097501" y="1906621"/>
            <a:ext cx="1152128" cy="216024"/>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12" name="圆角矩形 11"/>
          <p:cNvSpPr/>
          <p:nvPr/>
        </p:nvSpPr>
        <p:spPr>
          <a:xfrm>
            <a:off x="1810874" y="3106649"/>
            <a:ext cx="5882294" cy="6480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altLang="zh-CN" b="1" dirty="0" smtClean="0">
              <a:latin typeface="微软雅黑" panose="020B0503020204020204" pitchFamily="34" charset="-122"/>
              <a:ea typeface="微软雅黑" panose="020B0503020204020204" pitchFamily="34" charset="-122"/>
            </a:endParaRPr>
          </a:p>
          <a:p>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a:t>
            </a:r>
            <a:r>
              <a:rPr lang="en-US" altLang="zh-CN" b="1" dirty="0" smtClean="0"/>
              <a:t>Non-profit --- social welfare as the mission </a:t>
            </a:r>
          </a:p>
          <a:p>
            <a:endParaRPr lang="zh-CN" altLang="en-US" b="1" dirty="0">
              <a:latin typeface="微软雅黑" panose="020B0503020204020204" pitchFamily="34" charset="-122"/>
              <a:ea typeface="微软雅黑" panose="020B0503020204020204" pitchFamily="34" charset="-122"/>
            </a:endParaRPr>
          </a:p>
        </p:txBody>
      </p:sp>
      <p:sp>
        <p:nvSpPr>
          <p:cNvPr id="13" name="圆角矩形 12"/>
          <p:cNvSpPr/>
          <p:nvPr/>
        </p:nvSpPr>
        <p:spPr>
          <a:xfrm>
            <a:off x="1810874" y="2314362"/>
            <a:ext cx="5882294" cy="6480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altLang="zh-CN" b="1" dirty="0" smtClean="0">
              <a:latin typeface="微软雅黑" panose="020B0503020204020204" pitchFamily="34" charset="-122"/>
              <a:ea typeface="微软雅黑" panose="020B0503020204020204" pitchFamily="34" charset="-122"/>
            </a:endParaRPr>
          </a:p>
          <a:p>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a:t>
            </a:r>
            <a:r>
              <a:rPr lang="en-US" altLang="zh-CN" b="1" dirty="0" smtClean="0"/>
              <a:t>Philanthropy Work --- Market Oriented operation</a:t>
            </a:r>
          </a:p>
          <a:p>
            <a:endParaRPr lang="zh-CN" altLang="en-US" b="1" dirty="0">
              <a:latin typeface="微软雅黑" panose="020B0503020204020204" pitchFamily="34" charset="-122"/>
              <a:ea typeface="微软雅黑" panose="020B0503020204020204" pitchFamily="34" charset="-122"/>
            </a:endParaRPr>
          </a:p>
        </p:txBody>
      </p:sp>
      <p:sp>
        <p:nvSpPr>
          <p:cNvPr id="14" name="圆角矩形 13"/>
          <p:cNvSpPr/>
          <p:nvPr/>
        </p:nvSpPr>
        <p:spPr>
          <a:xfrm>
            <a:off x="1810874" y="3898936"/>
            <a:ext cx="5882294" cy="6480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altLang="zh-CN" b="1" dirty="0" smtClean="0">
              <a:latin typeface="微软雅黑" panose="020B0503020204020204" pitchFamily="34" charset="-122"/>
              <a:ea typeface="微软雅黑" panose="020B0503020204020204" pitchFamily="34" charset="-122"/>
            </a:endParaRPr>
          </a:p>
          <a:p>
            <a:r>
              <a:rPr lang="en-US" altLang="zh-CN" b="1" dirty="0" smtClean="0">
                <a:latin typeface="微软雅黑" panose="020B0503020204020204" pitchFamily="34" charset="-122"/>
                <a:ea typeface="微软雅黑" panose="020B0503020204020204" pitchFamily="34" charset="-122"/>
              </a:rPr>
              <a:t>3</a:t>
            </a:r>
            <a:r>
              <a:rPr lang="zh-CN" altLang="en-US" b="1" dirty="0" smtClean="0">
                <a:latin typeface="微软雅黑" panose="020B0503020204020204" pitchFamily="34" charset="-122"/>
                <a:ea typeface="微软雅黑" panose="020B0503020204020204" pitchFamily="34" charset="-122"/>
              </a:rPr>
              <a:t>、</a:t>
            </a:r>
            <a:r>
              <a:rPr lang="en-US" altLang="zh-CN" b="1" dirty="0" smtClean="0"/>
              <a:t>Requires Government Support --- But Independent and Sustainable </a:t>
            </a:r>
          </a:p>
          <a:p>
            <a:endParaRPr lang="zh-CN" altLang="en-US" b="1" dirty="0">
              <a:latin typeface="微软雅黑" panose="020B0503020204020204" pitchFamily="34" charset="-122"/>
              <a:ea typeface="微软雅黑" panose="020B0503020204020204" pitchFamily="34" charset="-122"/>
            </a:endParaRPr>
          </a:p>
        </p:txBody>
      </p:sp>
      <p:sp>
        <p:nvSpPr>
          <p:cNvPr id="15" name="圆角矩形 14"/>
          <p:cNvSpPr/>
          <p:nvPr/>
        </p:nvSpPr>
        <p:spPr>
          <a:xfrm>
            <a:off x="1810873" y="4699408"/>
            <a:ext cx="5882294" cy="6480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altLang="zh-CN" b="1" dirty="0" smtClean="0">
              <a:latin typeface="微软雅黑" panose="020B0503020204020204" pitchFamily="34" charset="-122"/>
              <a:ea typeface="微软雅黑" panose="020B0503020204020204" pitchFamily="34" charset="-122"/>
            </a:endParaRPr>
          </a:p>
          <a:p>
            <a:r>
              <a:rPr lang="en-US" altLang="zh-CN" b="1" dirty="0" smtClean="0">
                <a:latin typeface="微软雅黑" panose="020B0503020204020204" pitchFamily="34" charset="-122"/>
                <a:ea typeface="微软雅黑" panose="020B0503020204020204" pitchFamily="34" charset="-122"/>
              </a:rPr>
              <a:t>4</a:t>
            </a:r>
            <a:r>
              <a:rPr lang="zh-CN" altLang="en-US" b="1" dirty="0" smtClean="0">
                <a:latin typeface="微软雅黑" panose="020B0503020204020204" pitchFamily="34" charset="-122"/>
                <a:ea typeface="微软雅黑" panose="020B0503020204020204" pitchFamily="34" charset="-122"/>
              </a:rPr>
              <a:t>、</a:t>
            </a:r>
            <a:r>
              <a:rPr lang="en-US" altLang="zh-CN" b="1" dirty="0" smtClean="0"/>
              <a:t>Philanthropy Support --- Establish Fundraising Mechanism </a:t>
            </a:r>
          </a:p>
          <a:p>
            <a:endParaRPr lang="zh-CN" altLang="en-US" b="1" dirty="0">
              <a:latin typeface="微软雅黑" panose="020B0503020204020204" pitchFamily="34" charset="-122"/>
              <a:ea typeface="微软雅黑" panose="020B0503020204020204" pitchFamily="34" charset="-122"/>
            </a:endParaRPr>
          </a:p>
        </p:txBody>
      </p:sp>
      <p:sp>
        <p:nvSpPr>
          <p:cNvPr id="16" name="圆角矩形 15"/>
          <p:cNvSpPr/>
          <p:nvPr/>
        </p:nvSpPr>
        <p:spPr>
          <a:xfrm>
            <a:off x="1835696" y="5491695"/>
            <a:ext cx="5882294" cy="6480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altLang="zh-CN" b="1" dirty="0" smtClean="0">
              <a:latin typeface="微软雅黑" panose="020B0503020204020204" pitchFamily="34" charset="-122"/>
              <a:ea typeface="微软雅黑" panose="020B0503020204020204" pitchFamily="34" charset="-122"/>
            </a:endParaRPr>
          </a:p>
          <a:p>
            <a:r>
              <a:rPr lang="en-US" altLang="zh-CN" b="1" dirty="0" smtClean="0">
                <a:latin typeface="微软雅黑" panose="020B0503020204020204" pitchFamily="34" charset="-122"/>
                <a:ea typeface="微软雅黑" panose="020B0503020204020204" pitchFamily="34" charset="-122"/>
              </a:rPr>
              <a:t>5</a:t>
            </a:r>
            <a:r>
              <a:rPr lang="zh-CN" altLang="en-US" b="1" dirty="0" smtClean="0">
                <a:latin typeface="微软雅黑" panose="020B0503020204020204" pitchFamily="34" charset="-122"/>
                <a:ea typeface="微软雅黑" panose="020B0503020204020204" pitchFamily="34" charset="-122"/>
              </a:rPr>
              <a:t>、</a:t>
            </a:r>
            <a:r>
              <a:rPr lang="en-US" altLang="zh-CN" b="1" dirty="0" smtClean="0"/>
              <a:t>Volunteer Team --- Establish well-trained service team</a:t>
            </a:r>
            <a:endParaRPr lang="zh-CN" altLang="en-US" b="1" dirty="0" smtClean="0"/>
          </a:p>
          <a:p>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17" name="Picture 7" descr="C:\Users\sgxy4\Documents\李大宇的文件夹—院长助理\学院介绍\国开 社院 GIF 1.gif"/>
          <p:cNvPicPr>
            <a:picLocks noChangeAspect="1" noChangeArrowheads="1"/>
          </p:cNvPicPr>
          <p:nvPr/>
        </p:nvPicPr>
        <p:blipFill>
          <a:blip r:embed="rId3" cstate="print"/>
          <a:srcRect t="36409" b="50370"/>
          <a:stretch>
            <a:fillRect/>
          </a:stretch>
        </p:blipFill>
        <p:spPr bwMode="auto">
          <a:xfrm>
            <a:off x="-6880" y="0"/>
            <a:ext cx="2441203" cy="322746"/>
          </a:xfrm>
          <a:prstGeom prst="rect">
            <a:avLst/>
          </a:prstGeom>
          <a:noFill/>
        </p:spPr>
      </p:pic>
      <p:pic>
        <p:nvPicPr>
          <p:cNvPr id="18" name="Picture 2" descr="5"/>
          <p:cNvPicPr>
            <a:picLocks noChangeAspect="1" noChangeArrowheads="1"/>
          </p:cNvPicPr>
          <p:nvPr/>
        </p:nvPicPr>
        <p:blipFill>
          <a:blip r:embed="rId4" cstate="print"/>
          <a:srcRect/>
          <a:stretch>
            <a:fillRect/>
          </a:stretch>
        </p:blipFill>
        <p:spPr bwMode="auto">
          <a:xfrm>
            <a:off x="2434323" y="0"/>
            <a:ext cx="6702797" cy="322746"/>
          </a:xfrm>
          <a:prstGeom prst="rect">
            <a:avLst/>
          </a:prstGeom>
          <a:noFill/>
          <a:ln w="9525">
            <a:noFill/>
            <a:miter lim="800000"/>
            <a:headEnd/>
            <a:tailEnd/>
          </a:ln>
        </p:spPr>
      </p:pic>
    </p:spTree>
    <p:extLst>
      <p:ext uri="{BB962C8B-B14F-4D97-AF65-F5344CB8AC3E}">
        <p14:creationId xmlns:p14="http://schemas.microsoft.com/office/powerpoint/2010/main" xmlns="" val="349830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fld id="{A6DF074C-BB80-4E0F-8E51-13C77EB1A1B3}" type="slidenum">
              <a:rPr lang="zh-CN" altLang="zh-CN" smtClean="0"/>
              <a:pPr>
                <a:defRPr/>
              </a:pPr>
              <a:t>25</a:t>
            </a:fld>
            <a:endParaRPr lang="zh-CN" altLang="zh-CN"/>
          </a:p>
        </p:txBody>
      </p:sp>
      <p:sp>
        <p:nvSpPr>
          <p:cNvPr id="4" name="矩形 3"/>
          <p:cNvSpPr/>
          <p:nvPr/>
        </p:nvSpPr>
        <p:spPr>
          <a:xfrm>
            <a:off x="0" y="548680"/>
            <a:ext cx="9501222" cy="1200329"/>
          </a:xfrm>
          <a:prstGeom prst="rect">
            <a:avLst/>
          </a:prstGeom>
        </p:spPr>
        <p:txBody>
          <a:bodyPr wrap="square">
            <a:spAutoFit/>
          </a:bodyPr>
          <a:lstStyle/>
          <a:p>
            <a:pPr fontAlgn="auto">
              <a:spcBef>
                <a:spcPts val="0"/>
              </a:spcBef>
              <a:spcAft>
                <a:spcPts val="0"/>
              </a:spcAft>
              <a:defRPr/>
            </a:pPr>
            <a:r>
              <a:rPr lang="en-US" altLang="zh-CN" sz="2400" b="1" dirty="0" smtClean="0">
                <a:latin typeface="微软雅黑" pitchFamily="34" charset="-122"/>
                <a:ea typeface="微软雅黑" pitchFamily="34" charset="-122"/>
              </a:rPr>
              <a:t>Successful bid on 2017 Asia-Pacific Joint Regional Social Workers Conference</a:t>
            </a:r>
            <a:endParaRPr lang="zh-CN" altLang="en-US" sz="2400" b="1" dirty="0" smtClean="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p:txBody>
      </p:sp>
      <p:pic>
        <p:nvPicPr>
          <p:cNvPr id="5" name="Picture 7" descr="C:\Users\sgxy4\Documents\李大宇的文件夹—院长助理\学院介绍\国开 社院 GIF 1.gif"/>
          <p:cNvPicPr>
            <a:picLocks noChangeAspect="1" noChangeArrowheads="1"/>
          </p:cNvPicPr>
          <p:nvPr/>
        </p:nvPicPr>
        <p:blipFill>
          <a:blip r:embed="rId3" cstate="print"/>
          <a:srcRect t="36409" b="50370"/>
          <a:stretch>
            <a:fillRect/>
          </a:stretch>
        </p:blipFill>
        <p:spPr bwMode="auto">
          <a:xfrm>
            <a:off x="-6880" y="0"/>
            <a:ext cx="2441203" cy="322746"/>
          </a:xfrm>
          <a:prstGeom prst="rect">
            <a:avLst/>
          </a:prstGeom>
          <a:noFill/>
        </p:spPr>
      </p:pic>
      <p:pic>
        <p:nvPicPr>
          <p:cNvPr id="6" name="Picture 2" descr="5"/>
          <p:cNvPicPr>
            <a:picLocks noChangeAspect="1" noChangeArrowheads="1"/>
          </p:cNvPicPr>
          <p:nvPr/>
        </p:nvPicPr>
        <p:blipFill>
          <a:blip r:embed="rId4" cstate="print"/>
          <a:srcRect/>
          <a:stretch>
            <a:fillRect/>
          </a:stretch>
        </p:blipFill>
        <p:spPr bwMode="auto">
          <a:xfrm>
            <a:off x="2434323" y="0"/>
            <a:ext cx="6702797" cy="322746"/>
          </a:xfrm>
          <a:prstGeom prst="rect">
            <a:avLst/>
          </a:prstGeom>
          <a:noFill/>
          <a:ln w="9525">
            <a:noFill/>
            <a:miter lim="800000"/>
            <a:headEnd/>
            <a:tailEnd/>
          </a:ln>
        </p:spPr>
      </p:pic>
      <p:pic>
        <p:nvPicPr>
          <p:cNvPr id="1026" name="Picture 2" descr="I:\wu\2016\2016\养老产业\会议\6-14清华养老会\IMG_3294.JPG"/>
          <p:cNvPicPr>
            <a:picLocks noChangeAspect="1" noChangeArrowheads="1"/>
          </p:cNvPicPr>
          <p:nvPr/>
        </p:nvPicPr>
        <p:blipFill>
          <a:blip r:embed="rId5" cstate="print"/>
          <a:srcRect/>
          <a:stretch>
            <a:fillRect/>
          </a:stretch>
        </p:blipFill>
        <p:spPr bwMode="auto">
          <a:xfrm>
            <a:off x="4001154" y="3356992"/>
            <a:ext cx="4968553" cy="3312368"/>
          </a:xfrm>
          <a:prstGeom prst="rect">
            <a:avLst/>
          </a:prstGeom>
          <a:noFill/>
        </p:spPr>
      </p:pic>
      <p:pic>
        <p:nvPicPr>
          <p:cNvPr id="1027" name="Picture 3" descr="I:\wu\2016\2016\养老产业\会议\6-14清华养老会\IMG_3344.JPG"/>
          <p:cNvPicPr>
            <a:picLocks noChangeAspect="1" noChangeArrowheads="1"/>
          </p:cNvPicPr>
          <p:nvPr/>
        </p:nvPicPr>
        <p:blipFill>
          <a:blip r:embed="rId6" cstate="print"/>
          <a:srcRect/>
          <a:stretch>
            <a:fillRect/>
          </a:stretch>
        </p:blipFill>
        <p:spPr bwMode="auto">
          <a:xfrm>
            <a:off x="6558661" y="1652061"/>
            <a:ext cx="2411046" cy="1704931"/>
          </a:xfrm>
          <a:prstGeom prst="rect">
            <a:avLst/>
          </a:prstGeom>
          <a:noFill/>
        </p:spPr>
      </p:pic>
      <p:pic>
        <p:nvPicPr>
          <p:cNvPr id="1028" name="Picture 4" descr="I:\wu\2016\2016\养老产业\会议\6-14清华养老会\图片1.png"/>
          <p:cNvPicPr>
            <a:picLocks noChangeAspect="1" noChangeArrowheads="1"/>
          </p:cNvPicPr>
          <p:nvPr/>
        </p:nvPicPr>
        <p:blipFill>
          <a:blip r:embed="rId7" cstate="print"/>
          <a:srcRect/>
          <a:stretch>
            <a:fillRect/>
          </a:stretch>
        </p:blipFill>
        <p:spPr bwMode="auto">
          <a:xfrm>
            <a:off x="277230" y="1652061"/>
            <a:ext cx="3648333" cy="4993492"/>
          </a:xfrm>
          <a:prstGeom prst="rect">
            <a:avLst/>
          </a:prstGeom>
          <a:noFill/>
        </p:spPr>
      </p:pic>
      <p:pic>
        <p:nvPicPr>
          <p:cNvPr id="1029" name="Picture 5" descr="I:\wu\2016\2016\养老产业\会议\6-14清华养老会\图片2.png"/>
          <p:cNvPicPr>
            <a:picLocks noChangeAspect="1" noChangeArrowheads="1"/>
          </p:cNvPicPr>
          <p:nvPr/>
        </p:nvPicPr>
        <p:blipFill>
          <a:blip r:embed="rId8" cstate="print"/>
          <a:srcRect/>
          <a:stretch>
            <a:fillRect/>
          </a:stretch>
        </p:blipFill>
        <p:spPr bwMode="auto">
          <a:xfrm>
            <a:off x="3998427" y="1652061"/>
            <a:ext cx="2559868" cy="1704931"/>
          </a:xfrm>
          <a:prstGeom prst="rect">
            <a:avLst/>
          </a:prstGeom>
          <a:noFill/>
        </p:spPr>
      </p:pic>
      <p:pic>
        <p:nvPicPr>
          <p:cNvPr id="10" name="图片 9" descr="2017会议授权函-英文.jpg"/>
          <p:cNvPicPr>
            <a:picLocks noChangeAspect="1"/>
          </p:cNvPicPr>
          <p:nvPr/>
        </p:nvPicPr>
        <p:blipFill>
          <a:blip r:embed="rId9" cstate="print"/>
          <a:stretch>
            <a:fillRect/>
          </a:stretch>
        </p:blipFill>
        <p:spPr>
          <a:xfrm>
            <a:off x="-32" y="1617400"/>
            <a:ext cx="3927020" cy="50977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strips(downLeft)">
                                      <p:cBhvr>
                                        <p:cTn id="10" dur="500"/>
                                        <p:tgtEl>
                                          <p:spTgt spid="1028"/>
                                        </p:tgtEl>
                                      </p:cBhvr>
                                    </p:animEffect>
                                  </p:childTnLst>
                                </p:cTn>
                              </p:par>
                              <p:par>
                                <p:cTn id="11" presetID="18" presetClass="entr" presetSubtype="12"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strips(downLeft)">
                                      <p:cBhvr>
                                        <p:cTn id="13" dur="500"/>
                                        <p:tgtEl>
                                          <p:spTgt spid="1029"/>
                                        </p:tgtEl>
                                      </p:cBhvr>
                                    </p:animEffect>
                                  </p:childTnLst>
                                </p:cTn>
                              </p:par>
                              <p:par>
                                <p:cTn id="14" presetID="18" presetClass="entr" presetSubtype="12"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strips(downLeft)">
                                      <p:cBhvr>
                                        <p:cTn id="16" dur="500"/>
                                        <p:tgtEl>
                                          <p:spTgt spid="1027"/>
                                        </p:tgtEl>
                                      </p:cBhvr>
                                    </p:animEffect>
                                  </p:childTnLst>
                                </p:cTn>
                              </p:par>
                              <p:par>
                                <p:cTn id="17" presetID="18" presetClass="entr" presetSubtype="12"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strips(downLeft)">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4005064"/>
            <a:ext cx="7772400" cy="1470025"/>
          </a:xfrm>
        </p:spPr>
        <p:txBody>
          <a:bodyPr/>
          <a:lstStyle/>
          <a:p>
            <a:r>
              <a:rPr lang="en-US" altLang="zh-CN" b="1" i="1" dirty="0" smtClean="0"/>
              <a:t>Thank you!</a:t>
            </a:r>
            <a:endParaRPr lang="zh-CN" altLang="en-US" b="1" i="1" dirty="0"/>
          </a:p>
        </p:txBody>
      </p:sp>
      <p:sp>
        <p:nvSpPr>
          <p:cNvPr id="4" name="日期占位符 3"/>
          <p:cNvSpPr>
            <a:spLocks noGrp="1"/>
          </p:cNvSpPr>
          <p:nvPr>
            <p:ph type="dt" sz="half" idx="10"/>
          </p:nvPr>
        </p:nvSpPr>
        <p:spPr/>
        <p:txBody>
          <a:bodyPr/>
          <a:lstStyle/>
          <a:p>
            <a:pPr>
              <a:defRPr/>
            </a:pPr>
            <a:fld id="{98F4637B-1EB8-4B97-9AB5-7779F86E58C6}" type="datetime1">
              <a:rPr lang="zh-CN" altLang="en-US" smtClean="0"/>
              <a:pPr>
                <a:defRPr/>
              </a:pPr>
              <a:t>2016/9/22</a:t>
            </a:fld>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6630" y="1072806"/>
            <a:ext cx="3034919" cy="1880795"/>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3568" y="3593086"/>
            <a:ext cx="3112218" cy="2068162"/>
          </a:xfrm>
          <a:prstGeom prst="rect">
            <a:avLst/>
          </a:prstGeom>
        </p:spPr>
      </p:pic>
      <p:sp>
        <p:nvSpPr>
          <p:cNvPr id="4" name="圆角矩形 3"/>
          <p:cNvSpPr/>
          <p:nvPr/>
        </p:nvSpPr>
        <p:spPr>
          <a:xfrm>
            <a:off x="4355976" y="1101974"/>
            <a:ext cx="4359428" cy="1328023"/>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endParaRPr lang="en-US" altLang="zh-CN" sz="2400" dirty="0" smtClean="0"/>
          </a:p>
          <a:p>
            <a:pPr algn="ctr" fontAlgn="auto">
              <a:spcBef>
                <a:spcPts val="0"/>
              </a:spcBef>
              <a:spcAft>
                <a:spcPts val="0"/>
              </a:spcAft>
              <a:defRPr/>
            </a:pPr>
            <a:r>
              <a:rPr lang="en-US" altLang="zh-CN" sz="2400" dirty="0" smtClean="0"/>
              <a:t>When </a:t>
            </a:r>
            <a:r>
              <a:rPr lang="en-US" altLang="zh-CN" sz="2400" dirty="0" smtClean="0"/>
              <a:t>aging population </a:t>
            </a:r>
            <a:r>
              <a:rPr lang="en-US" altLang="zh-CN" sz="2400" dirty="0" smtClean="0"/>
              <a:t>meets:</a:t>
            </a:r>
            <a:endParaRPr lang="en-US" altLang="zh-CN" sz="2400" dirty="0" smtClean="0"/>
          </a:p>
          <a:p>
            <a:pPr algn="ctr" fontAlgn="auto">
              <a:spcBef>
                <a:spcPts val="0"/>
              </a:spcBef>
              <a:spcAft>
                <a:spcPts val="0"/>
              </a:spcAft>
              <a:defRPr/>
            </a:pPr>
            <a:endParaRPr lang="en-US" altLang="zh-CN" sz="2400" b="1" dirty="0">
              <a:solidFill>
                <a:srgbClr val="000000"/>
              </a:solidFill>
              <a:latin typeface="微软雅黑" pitchFamily="34" charset="-122"/>
              <a:ea typeface="微软雅黑" pitchFamily="34" charset="-122"/>
            </a:endParaRPr>
          </a:p>
        </p:txBody>
      </p:sp>
      <p:sp>
        <p:nvSpPr>
          <p:cNvPr id="5" name="圆角矩形 4"/>
          <p:cNvSpPr/>
          <p:nvPr/>
        </p:nvSpPr>
        <p:spPr>
          <a:xfrm>
            <a:off x="4286248" y="2236625"/>
            <a:ext cx="4781144" cy="783193"/>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altLang="zh-CN" sz="2000" dirty="0" smtClean="0"/>
              <a:t>Economic </a:t>
            </a:r>
            <a:r>
              <a:rPr lang="en-US" altLang="zh-CN" sz="2000" dirty="0" smtClean="0"/>
              <a:t>slowdown and overcapacity</a:t>
            </a:r>
            <a:endParaRPr lang="en-US" altLang="zh-CN" sz="2000" dirty="0" smtClean="0"/>
          </a:p>
          <a:p>
            <a:pPr algn="ctr" fontAlgn="auto">
              <a:spcBef>
                <a:spcPts val="0"/>
              </a:spcBef>
              <a:spcAft>
                <a:spcPts val="0"/>
              </a:spcAft>
              <a:defRPr/>
            </a:pPr>
            <a:endParaRPr lang="en-US" altLang="zh-CN" sz="2000" dirty="0">
              <a:solidFill>
                <a:srgbClr val="000000"/>
              </a:solidFill>
              <a:latin typeface="微软雅黑" pitchFamily="34" charset="-122"/>
              <a:ea typeface="微软雅黑" pitchFamily="34" charset="-122"/>
            </a:endParaRPr>
          </a:p>
        </p:txBody>
      </p:sp>
      <p:sp>
        <p:nvSpPr>
          <p:cNvPr id="6" name="圆角矩形 5"/>
          <p:cNvSpPr/>
          <p:nvPr/>
        </p:nvSpPr>
        <p:spPr>
          <a:xfrm>
            <a:off x="4286248" y="3143248"/>
            <a:ext cx="4779434" cy="442674"/>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CN" sz="2000" dirty="0" smtClean="0"/>
              <a:t>Real estate step into silver age</a:t>
            </a:r>
          </a:p>
        </p:txBody>
      </p:sp>
      <p:sp>
        <p:nvSpPr>
          <p:cNvPr id="7" name="圆角矩形 6"/>
          <p:cNvSpPr/>
          <p:nvPr/>
        </p:nvSpPr>
        <p:spPr>
          <a:xfrm>
            <a:off x="4286248" y="3747925"/>
            <a:ext cx="4779434" cy="783193"/>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altLang="zh-CN" sz="2000" dirty="0" smtClean="0"/>
              <a:t>Parents of the one-child get old</a:t>
            </a:r>
          </a:p>
          <a:p>
            <a:pPr algn="ctr" fontAlgn="auto">
              <a:spcBef>
                <a:spcPts val="0"/>
              </a:spcBef>
              <a:spcAft>
                <a:spcPts val="0"/>
              </a:spcAft>
              <a:defRPr/>
            </a:pPr>
            <a:endParaRPr lang="en-US" altLang="zh-CN" sz="2000" dirty="0">
              <a:solidFill>
                <a:srgbClr val="000000"/>
              </a:solidFill>
              <a:latin typeface="微软雅黑" pitchFamily="34" charset="-122"/>
              <a:ea typeface="微软雅黑" pitchFamily="34" charset="-122"/>
            </a:endParaRPr>
          </a:p>
        </p:txBody>
      </p:sp>
      <p:sp>
        <p:nvSpPr>
          <p:cNvPr id="8" name="圆角矩形 7"/>
          <p:cNvSpPr/>
          <p:nvPr/>
        </p:nvSpPr>
        <p:spPr>
          <a:xfrm>
            <a:off x="4286248" y="4629400"/>
            <a:ext cx="4779434" cy="442674"/>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CN" sz="2000" dirty="0" smtClean="0"/>
              <a:t>Social culture moral confusion </a:t>
            </a:r>
          </a:p>
        </p:txBody>
      </p:sp>
      <p:sp>
        <p:nvSpPr>
          <p:cNvPr id="9" name="圆角矩形 8"/>
          <p:cNvSpPr/>
          <p:nvPr/>
        </p:nvSpPr>
        <p:spPr>
          <a:xfrm>
            <a:off x="4286248" y="5218574"/>
            <a:ext cx="4779434" cy="442674"/>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CN" sz="2000" dirty="0" smtClean="0"/>
              <a:t>Social development structure changes </a:t>
            </a:r>
            <a:endParaRPr lang="zh-CN" altLang="en-US" sz="2000" dirty="0"/>
          </a:p>
        </p:txBody>
      </p:sp>
      <p:pic>
        <p:nvPicPr>
          <p:cNvPr id="10" name="Picture 7" descr="C:\Users\sgxy4\Documents\李大宇的文件夹—院长助理\学院介绍\国开 社院 GIF 1.gif"/>
          <p:cNvPicPr>
            <a:picLocks noChangeAspect="1" noChangeArrowheads="1"/>
          </p:cNvPicPr>
          <p:nvPr/>
        </p:nvPicPr>
        <p:blipFill>
          <a:blip r:embed="rId5" cstate="print"/>
          <a:srcRect t="36409" b="50370"/>
          <a:stretch>
            <a:fillRect/>
          </a:stretch>
        </p:blipFill>
        <p:spPr bwMode="auto">
          <a:xfrm>
            <a:off x="-6880" y="0"/>
            <a:ext cx="2441203" cy="322746"/>
          </a:xfrm>
          <a:prstGeom prst="rect">
            <a:avLst/>
          </a:prstGeom>
          <a:noFill/>
        </p:spPr>
      </p:pic>
      <p:pic>
        <p:nvPicPr>
          <p:cNvPr id="11" name="Picture 2" descr="5"/>
          <p:cNvPicPr>
            <a:picLocks noChangeAspect="1" noChangeArrowheads="1"/>
          </p:cNvPicPr>
          <p:nvPr/>
        </p:nvPicPr>
        <p:blipFill>
          <a:blip r:embed="rId6" cstate="print"/>
          <a:srcRect/>
          <a:stretch>
            <a:fillRect/>
          </a:stretch>
        </p:blipFill>
        <p:spPr bwMode="auto">
          <a:xfrm>
            <a:off x="2434323" y="0"/>
            <a:ext cx="6702797" cy="322746"/>
          </a:xfrm>
          <a:prstGeom prst="rect">
            <a:avLst/>
          </a:prstGeom>
          <a:noFill/>
          <a:ln w="9525">
            <a:noFill/>
            <a:miter lim="800000"/>
            <a:headEnd/>
            <a:tailEnd/>
          </a:ln>
        </p:spPr>
      </p:pic>
    </p:spTree>
    <p:extLst>
      <p:ext uri="{BB962C8B-B14F-4D97-AF65-F5344CB8AC3E}">
        <p14:creationId xmlns:p14="http://schemas.microsoft.com/office/powerpoint/2010/main" xmlns="" val="308502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 presetClass="entr" presetSubtype="4"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gray">
          <a:xfrm rot="3419336">
            <a:off x="6220309" y="1988447"/>
            <a:ext cx="1200150" cy="913210"/>
          </a:xfrm>
          <a:prstGeom prst="rect">
            <a:avLst/>
          </a:prstGeom>
          <a:gradFill rotWithShape="1">
            <a:gsLst>
              <a:gs pos="0">
                <a:schemeClr val="folHlink"/>
              </a:gs>
              <a:gs pos="100000">
                <a:schemeClr val="folHlink">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pPr>
              <a:defRPr/>
            </a:pPr>
            <a:endParaRPr lang="zh-CN" altLang="en-US" sz="1600" dirty="0">
              <a:latin typeface="微软雅黑" pitchFamily="34" charset="-122"/>
              <a:ea typeface="微软雅黑" pitchFamily="34" charset="-122"/>
            </a:endParaRPr>
          </a:p>
        </p:txBody>
      </p:sp>
      <p:sp>
        <p:nvSpPr>
          <p:cNvPr id="3" name="Text Box 4"/>
          <p:cNvSpPr txBox="1">
            <a:spLocks noChangeArrowheads="1"/>
          </p:cNvSpPr>
          <p:nvPr/>
        </p:nvSpPr>
        <p:spPr bwMode="auto">
          <a:xfrm>
            <a:off x="4643438" y="5606023"/>
            <a:ext cx="4557232" cy="1323439"/>
          </a:xfrm>
          <a:prstGeom prst="rect">
            <a:avLst/>
          </a:prstGeom>
          <a:noFill/>
          <a:ln w="9525">
            <a:noFill/>
            <a:miter lim="800000"/>
            <a:headEnd/>
            <a:tailEnd/>
          </a:ln>
        </p:spPr>
        <p:txBody>
          <a:bodyPr wrap="square">
            <a:spAutoFit/>
          </a:bodyPr>
          <a:lstStyle/>
          <a:p>
            <a:r>
              <a:rPr lang="en-US" altLang="zh-CN" sz="2000" b="1" dirty="0" smtClean="0"/>
              <a:t>Home care as the base</a:t>
            </a:r>
          </a:p>
          <a:p>
            <a:r>
              <a:rPr lang="en-US" altLang="zh-CN" sz="2000" b="1" dirty="0" smtClean="0"/>
              <a:t>Community care as the support</a:t>
            </a:r>
          </a:p>
          <a:p>
            <a:r>
              <a:rPr lang="en-US" altLang="zh-CN" sz="2000" b="1" dirty="0" smtClean="0"/>
              <a:t>Institutional care as the supplement </a:t>
            </a:r>
            <a:endParaRPr lang="zh-CN" altLang="en-US" sz="2000" b="1" dirty="0" smtClean="0"/>
          </a:p>
          <a:p>
            <a:pPr algn="ctr" eaLnBrk="0" hangingPunct="0"/>
            <a:endParaRPr lang="en-US" altLang="zh-CN" sz="2000" b="1" dirty="0">
              <a:latin typeface="微软雅黑" pitchFamily="34" charset="-122"/>
              <a:ea typeface="微软雅黑" pitchFamily="34" charset="-122"/>
            </a:endParaRPr>
          </a:p>
        </p:txBody>
      </p:sp>
      <p:sp>
        <p:nvSpPr>
          <p:cNvPr id="4" name="Rectangle 5"/>
          <p:cNvSpPr>
            <a:spLocks noChangeArrowheads="1"/>
          </p:cNvSpPr>
          <p:nvPr/>
        </p:nvSpPr>
        <p:spPr bwMode="gray">
          <a:xfrm rot="3419336">
            <a:off x="1801705" y="2338692"/>
            <a:ext cx="1735137" cy="1204913"/>
          </a:xfrm>
          <a:prstGeom prst="rect">
            <a:avLst/>
          </a:prstGeom>
          <a:gradFill rotWithShape="1">
            <a:gsLst>
              <a:gs pos="0">
                <a:schemeClr val="accent1"/>
              </a:gs>
              <a:gs pos="100000">
                <a:schemeClr val="accent1">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pPr>
              <a:defRPr/>
            </a:pPr>
            <a:endParaRPr lang="zh-CN" altLang="en-US">
              <a:latin typeface="微软雅黑" pitchFamily="34" charset="-122"/>
              <a:ea typeface="微软雅黑" pitchFamily="34" charset="-122"/>
            </a:endParaRPr>
          </a:p>
        </p:txBody>
      </p:sp>
      <p:sp>
        <p:nvSpPr>
          <p:cNvPr id="5" name="Text Box 6"/>
          <p:cNvSpPr txBox="1">
            <a:spLocks noChangeArrowheads="1"/>
          </p:cNvSpPr>
          <p:nvPr/>
        </p:nvSpPr>
        <p:spPr bwMode="gray">
          <a:xfrm>
            <a:off x="2051274" y="2428868"/>
            <a:ext cx="968535" cy="707886"/>
          </a:xfrm>
          <a:prstGeom prst="rect">
            <a:avLst/>
          </a:prstGeom>
          <a:noFill/>
          <a:ln w="9525" algn="ctr">
            <a:noFill/>
            <a:miter lim="800000"/>
            <a:headEnd/>
            <a:tailEnd/>
          </a:ln>
        </p:spPr>
        <p:txBody>
          <a:bodyPr wrap="none">
            <a:spAutoFit/>
          </a:bodyPr>
          <a:lstStyle/>
          <a:p>
            <a:pPr algn="ctr" eaLnBrk="0" hangingPunct="0"/>
            <a:r>
              <a:rPr lang="en-US" altLang="zh-CN" sz="2000" b="1" dirty="0" smtClean="0">
                <a:solidFill>
                  <a:schemeClr val="bg1"/>
                </a:solidFill>
              </a:rPr>
              <a:t>Home </a:t>
            </a:r>
          </a:p>
          <a:p>
            <a:pPr algn="ctr" eaLnBrk="0" hangingPunct="0"/>
            <a:r>
              <a:rPr lang="en-US" altLang="zh-CN" sz="2000" b="1" dirty="0" smtClean="0">
                <a:solidFill>
                  <a:schemeClr val="bg1"/>
                </a:solidFill>
              </a:rPr>
              <a:t>Care</a:t>
            </a:r>
            <a:endParaRPr lang="en-US" altLang="zh-CN" sz="2000" b="1" dirty="0">
              <a:solidFill>
                <a:schemeClr val="bg1"/>
              </a:solidFill>
              <a:latin typeface="微软雅黑" pitchFamily="34" charset="-122"/>
              <a:ea typeface="微软雅黑" pitchFamily="34" charset="-122"/>
            </a:endParaRPr>
          </a:p>
        </p:txBody>
      </p:sp>
      <p:sp>
        <p:nvSpPr>
          <p:cNvPr id="6" name="Rectangle 7"/>
          <p:cNvSpPr>
            <a:spLocks noChangeArrowheads="1"/>
          </p:cNvSpPr>
          <p:nvPr/>
        </p:nvSpPr>
        <p:spPr bwMode="gray">
          <a:xfrm rot="3419336">
            <a:off x="3260251" y="4098274"/>
            <a:ext cx="1209675" cy="1187477"/>
          </a:xfrm>
          <a:prstGeom prst="rect">
            <a:avLst/>
          </a:prstGeom>
          <a:gradFill rotWithShape="1">
            <a:gsLst>
              <a:gs pos="0">
                <a:schemeClr val="accent2"/>
              </a:gs>
              <a:gs pos="100000">
                <a:schemeClr val="accent2">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pPr>
              <a:defRPr/>
            </a:pPr>
            <a:endParaRPr lang="zh-CN" altLang="en-US">
              <a:latin typeface="微软雅黑" pitchFamily="34" charset="-122"/>
              <a:ea typeface="微软雅黑" pitchFamily="34" charset="-122"/>
            </a:endParaRPr>
          </a:p>
        </p:txBody>
      </p:sp>
      <p:sp>
        <p:nvSpPr>
          <p:cNvPr id="7" name="Text Box 8"/>
          <p:cNvSpPr txBox="1">
            <a:spLocks noChangeArrowheads="1"/>
          </p:cNvSpPr>
          <p:nvPr/>
        </p:nvSpPr>
        <p:spPr bwMode="gray">
          <a:xfrm>
            <a:off x="3143240" y="4415861"/>
            <a:ext cx="1452642" cy="584775"/>
          </a:xfrm>
          <a:prstGeom prst="rect">
            <a:avLst/>
          </a:prstGeom>
          <a:noFill/>
          <a:ln w="9525" algn="ctr">
            <a:noFill/>
            <a:miter lim="800000"/>
            <a:headEnd/>
            <a:tailEnd/>
          </a:ln>
        </p:spPr>
        <p:txBody>
          <a:bodyPr wrap="none">
            <a:spAutoFit/>
          </a:bodyPr>
          <a:lstStyle/>
          <a:p>
            <a:pPr algn="ctr" eaLnBrk="0" hangingPunct="0"/>
            <a:r>
              <a:rPr lang="en-US" altLang="zh-CN" sz="1600" b="1" dirty="0" smtClean="0">
                <a:solidFill>
                  <a:srgbClr val="FFFFFF"/>
                </a:solidFill>
                <a:latin typeface="微软雅黑" pitchFamily="34" charset="-122"/>
                <a:ea typeface="微软雅黑" pitchFamily="34" charset="-122"/>
              </a:rPr>
              <a:t>Community </a:t>
            </a:r>
          </a:p>
          <a:p>
            <a:pPr algn="ctr" eaLnBrk="0" hangingPunct="0"/>
            <a:r>
              <a:rPr lang="en-US" altLang="zh-CN" sz="1600" b="1" dirty="0" smtClean="0">
                <a:solidFill>
                  <a:srgbClr val="FFFFFF"/>
                </a:solidFill>
                <a:latin typeface="微软雅黑" pitchFamily="34" charset="-122"/>
                <a:ea typeface="微软雅黑" pitchFamily="34" charset="-122"/>
              </a:rPr>
              <a:t>Care</a:t>
            </a:r>
            <a:endParaRPr lang="en-US" altLang="zh-CN" sz="1600" b="1" dirty="0">
              <a:solidFill>
                <a:srgbClr val="FFFFFF"/>
              </a:solidFill>
              <a:latin typeface="微软雅黑" pitchFamily="34" charset="-122"/>
              <a:ea typeface="微软雅黑" pitchFamily="34" charset="-122"/>
            </a:endParaRPr>
          </a:p>
        </p:txBody>
      </p:sp>
      <p:sp>
        <p:nvSpPr>
          <p:cNvPr id="8" name="Rectangle 9"/>
          <p:cNvSpPr>
            <a:spLocks noChangeArrowheads="1"/>
          </p:cNvSpPr>
          <p:nvPr/>
        </p:nvSpPr>
        <p:spPr bwMode="gray">
          <a:xfrm rot="3419336">
            <a:off x="4807061" y="3055191"/>
            <a:ext cx="1212850" cy="984701"/>
          </a:xfrm>
          <a:prstGeom prst="rect">
            <a:avLst/>
          </a:prstGeom>
          <a:gradFill rotWithShape="1">
            <a:gsLst>
              <a:gs pos="0">
                <a:schemeClr val="hlink"/>
              </a:gs>
              <a:gs pos="100000">
                <a:schemeClr val="hlink">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pPr>
              <a:defRPr/>
            </a:pPr>
            <a:endParaRPr lang="zh-CN" altLang="en-US">
              <a:latin typeface="微软雅黑" pitchFamily="34" charset="-122"/>
              <a:ea typeface="微软雅黑" pitchFamily="34" charset="-122"/>
            </a:endParaRPr>
          </a:p>
        </p:txBody>
      </p:sp>
      <p:sp>
        <p:nvSpPr>
          <p:cNvPr id="9" name="Text Box 10"/>
          <p:cNvSpPr txBox="1">
            <a:spLocks noChangeArrowheads="1"/>
          </p:cNvSpPr>
          <p:nvPr/>
        </p:nvSpPr>
        <p:spPr bwMode="gray">
          <a:xfrm>
            <a:off x="4729676" y="3282735"/>
            <a:ext cx="1556836" cy="646331"/>
          </a:xfrm>
          <a:prstGeom prst="rect">
            <a:avLst/>
          </a:prstGeom>
          <a:noFill/>
          <a:ln w="9525" algn="ctr">
            <a:noFill/>
            <a:miter lim="800000"/>
            <a:headEnd/>
            <a:tailEnd/>
          </a:ln>
        </p:spPr>
        <p:txBody>
          <a:bodyPr wrap="none">
            <a:spAutoFit/>
          </a:bodyPr>
          <a:lstStyle/>
          <a:p>
            <a:pPr algn="ctr" eaLnBrk="0" hangingPunct="0"/>
            <a:r>
              <a:rPr lang="en-US" altLang="zh-CN" b="1" dirty="0" smtClean="0">
                <a:solidFill>
                  <a:schemeClr val="bg1"/>
                </a:solidFill>
              </a:rPr>
              <a:t>Institutional </a:t>
            </a:r>
          </a:p>
          <a:p>
            <a:pPr algn="ctr" eaLnBrk="0" hangingPunct="0"/>
            <a:r>
              <a:rPr lang="en-US" altLang="zh-CN" b="1" dirty="0" smtClean="0">
                <a:solidFill>
                  <a:schemeClr val="bg1"/>
                </a:solidFill>
              </a:rPr>
              <a:t>Care</a:t>
            </a:r>
            <a:endParaRPr lang="en-US" altLang="zh-CN" b="1" dirty="0">
              <a:solidFill>
                <a:schemeClr val="bg1"/>
              </a:solidFill>
              <a:latin typeface="微软雅黑" pitchFamily="34" charset="-122"/>
              <a:ea typeface="微软雅黑" pitchFamily="34" charset="-122"/>
            </a:endParaRPr>
          </a:p>
        </p:txBody>
      </p:sp>
      <p:sp>
        <p:nvSpPr>
          <p:cNvPr id="10" name="Text Box 11"/>
          <p:cNvSpPr txBox="1">
            <a:spLocks noChangeArrowheads="1"/>
          </p:cNvSpPr>
          <p:nvPr/>
        </p:nvSpPr>
        <p:spPr bwMode="gray">
          <a:xfrm>
            <a:off x="6286512" y="2152954"/>
            <a:ext cx="1011431" cy="584775"/>
          </a:xfrm>
          <a:prstGeom prst="rect">
            <a:avLst/>
          </a:prstGeom>
          <a:noFill/>
          <a:ln w="9525" algn="ctr">
            <a:noFill/>
            <a:miter lim="800000"/>
            <a:headEnd/>
            <a:tailEnd/>
          </a:ln>
        </p:spPr>
        <p:txBody>
          <a:bodyPr wrap="none">
            <a:spAutoFit/>
          </a:bodyPr>
          <a:lstStyle/>
          <a:p>
            <a:pPr algn="ctr" eaLnBrk="0" hangingPunct="0"/>
            <a:r>
              <a:rPr lang="en-US" altLang="zh-CN" sz="1600" b="1" dirty="0" smtClean="0">
                <a:solidFill>
                  <a:srgbClr val="FFFFFF"/>
                </a:solidFill>
                <a:latin typeface="微软雅黑" pitchFamily="34" charset="-122"/>
                <a:ea typeface="微软雅黑" pitchFamily="34" charset="-122"/>
              </a:rPr>
              <a:t>Nursing</a:t>
            </a:r>
          </a:p>
          <a:p>
            <a:pPr algn="ctr" eaLnBrk="0" hangingPunct="0"/>
            <a:r>
              <a:rPr lang="en-US" altLang="zh-CN" sz="1600" b="1" dirty="0" smtClean="0">
                <a:solidFill>
                  <a:srgbClr val="FFFFFF"/>
                </a:solidFill>
                <a:latin typeface="微软雅黑" pitchFamily="34" charset="-122"/>
                <a:ea typeface="微软雅黑" pitchFamily="34" charset="-122"/>
              </a:rPr>
              <a:t>Home</a:t>
            </a:r>
            <a:endParaRPr lang="en-US" altLang="zh-CN" sz="1600" b="1" dirty="0">
              <a:solidFill>
                <a:srgbClr val="FFFFFF"/>
              </a:solidFill>
              <a:latin typeface="微软雅黑" pitchFamily="34" charset="-122"/>
              <a:ea typeface="微软雅黑" pitchFamily="34" charset="-122"/>
            </a:endParaRPr>
          </a:p>
        </p:txBody>
      </p:sp>
      <p:sp>
        <p:nvSpPr>
          <p:cNvPr id="11" name="Line 12"/>
          <p:cNvSpPr>
            <a:spLocks noChangeShapeType="1"/>
          </p:cNvSpPr>
          <p:nvPr/>
        </p:nvSpPr>
        <p:spPr bwMode="auto">
          <a:xfrm>
            <a:off x="3009791" y="3359453"/>
            <a:ext cx="519113" cy="960437"/>
          </a:xfrm>
          <a:prstGeom prst="line">
            <a:avLst/>
          </a:prstGeom>
          <a:noFill/>
          <a:ln w="57150" cap="rnd">
            <a:solidFill>
              <a:srgbClr val="808080"/>
            </a:solidFill>
            <a:prstDash val="sysDot"/>
            <a:round/>
            <a:headEnd/>
            <a:tailEnd/>
          </a:ln>
        </p:spPr>
        <p:txBody>
          <a:bodyPr wrap="none" anchor="ctr"/>
          <a:lstStyle/>
          <a:p>
            <a:endParaRPr lang="zh-CN" altLang="en-US"/>
          </a:p>
        </p:txBody>
      </p:sp>
      <p:sp>
        <p:nvSpPr>
          <p:cNvPr id="12" name="Line 13"/>
          <p:cNvSpPr>
            <a:spLocks noChangeShapeType="1"/>
          </p:cNvSpPr>
          <p:nvPr/>
        </p:nvSpPr>
        <p:spPr bwMode="auto">
          <a:xfrm flipV="1">
            <a:off x="4531411" y="3892850"/>
            <a:ext cx="478631" cy="427037"/>
          </a:xfrm>
          <a:prstGeom prst="line">
            <a:avLst/>
          </a:prstGeom>
          <a:noFill/>
          <a:ln w="57150" cap="rnd">
            <a:solidFill>
              <a:srgbClr val="808080"/>
            </a:solidFill>
            <a:prstDash val="sysDot"/>
            <a:round/>
            <a:headEnd/>
            <a:tailEnd/>
          </a:ln>
        </p:spPr>
        <p:txBody>
          <a:bodyPr wrap="none" anchor="ctr"/>
          <a:lstStyle/>
          <a:p>
            <a:endParaRPr lang="zh-CN" altLang="en-US"/>
          </a:p>
        </p:txBody>
      </p:sp>
      <p:sp>
        <p:nvSpPr>
          <p:cNvPr id="13" name="Text Box 15"/>
          <p:cNvSpPr txBox="1">
            <a:spLocks noChangeArrowheads="1"/>
          </p:cNvSpPr>
          <p:nvPr/>
        </p:nvSpPr>
        <p:spPr bwMode="auto">
          <a:xfrm>
            <a:off x="3006216" y="1773543"/>
            <a:ext cx="3086100" cy="708025"/>
          </a:xfrm>
          <a:prstGeom prst="rect">
            <a:avLst/>
          </a:prstGeom>
          <a:noFill/>
          <a:ln w="9525" algn="ctr">
            <a:noFill/>
            <a:miter lim="800000"/>
            <a:headEnd/>
            <a:tailEnd/>
          </a:ln>
          <a:effectLst/>
        </p:spPr>
        <p:txBody>
          <a:bodyPr>
            <a:spAutoFit/>
          </a:bodyPr>
          <a:lstStyle/>
          <a:p>
            <a:pPr algn="ctr" eaLnBrk="0" hangingPunct="0">
              <a:defRPr/>
            </a:pPr>
            <a:r>
              <a:rPr lang="zh-CN" altLang="en-US" sz="4000" b="1" dirty="0">
                <a:solidFill>
                  <a:srgbClr val="000000"/>
                </a:solidFill>
                <a:effectLst>
                  <a:outerShdw blurRad="38100" dist="38100" dir="2700000" algn="tl">
                    <a:srgbClr val="C0C0C0"/>
                  </a:outerShdw>
                </a:effectLst>
                <a:latin typeface="微软雅黑" pitchFamily="34" charset="-122"/>
                <a:ea typeface="微软雅黑" pitchFamily="34" charset="-122"/>
              </a:rPr>
              <a:t>“</a:t>
            </a:r>
            <a:r>
              <a:rPr lang="en-US" altLang="zh-CN" sz="4000" b="1" dirty="0">
                <a:solidFill>
                  <a:srgbClr val="000000"/>
                </a:solidFill>
                <a:effectLst>
                  <a:outerShdw blurRad="38100" dist="38100" dir="2700000" algn="tl">
                    <a:srgbClr val="C0C0C0"/>
                  </a:outerShdw>
                </a:effectLst>
                <a:latin typeface="微软雅黑" pitchFamily="34" charset="-122"/>
                <a:ea typeface="微软雅黑" pitchFamily="34" charset="-122"/>
              </a:rPr>
              <a:t>9073</a:t>
            </a:r>
            <a:r>
              <a:rPr lang="zh-CN" altLang="en-US" sz="4000" b="1" dirty="0">
                <a:solidFill>
                  <a:srgbClr val="000000"/>
                </a:solidFill>
                <a:effectLst>
                  <a:outerShdw blurRad="38100" dist="38100" dir="2700000" algn="tl">
                    <a:srgbClr val="C0C0C0"/>
                  </a:outerShdw>
                </a:effectLst>
                <a:latin typeface="微软雅黑" pitchFamily="34" charset="-122"/>
                <a:ea typeface="微软雅黑" pitchFamily="34" charset="-122"/>
              </a:rPr>
              <a:t>”</a:t>
            </a:r>
            <a:endParaRPr lang="en-US" altLang="zh-CN" sz="4000" b="1" dirty="0">
              <a:solidFill>
                <a:srgbClr val="000000"/>
              </a:solidFill>
              <a:effectLst>
                <a:outerShdw blurRad="38100" dist="38100" dir="2700000" algn="tl">
                  <a:srgbClr val="C0C0C0"/>
                </a:outerShdw>
              </a:effectLst>
              <a:latin typeface="微软雅黑" pitchFamily="34" charset="-122"/>
              <a:ea typeface="微软雅黑" pitchFamily="34" charset="-122"/>
            </a:endParaRPr>
          </a:p>
        </p:txBody>
      </p:sp>
      <p:sp>
        <p:nvSpPr>
          <p:cNvPr id="14" name="Text Box 16"/>
          <p:cNvSpPr txBox="1">
            <a:spLocks noChangeArrowheads="1"/>
          </p:cNvSpPr>
          <p:nvPr/>
        </p:nvSpPr>
        <p:spPr bwMode="auto">
          <a:xfrm>
            <a:off x="4165889" y="5245400"/>
            <a:ext cx="713657" cy="523220"/>
          </a:xfrm>
          <a:prstGeom prst="rect">
            <a:avLst/>
          </a:prstGeom>
          <a:noFill/>
          <a:ln w="9525">
            <a:noFill/>
            <a:miter lim="800000"/>
            <a:headEnd/>
            <a:tailEnd/>
          </a:ln>
        </p:spPr>
        <p:txBody>
          <a:bodyPr wrap="none">
            <a:spAutoFit/>
          </a:bodyPr>
          <a:lstStyle/>
          <a:p>
            <a:pPr eaLnBrk="0" hangingPunct="0"/>
            <a:r>
              <a:rPr lang="en-US" altLang="zh-CN" sz="2800">
                <a:latin typeface="微软雅黑" pitchFamily="34" charset="-122"/>
                <a:ea typeface="微软雅黑" pitchFamily="34" charset="-122"/>
              </a:rPr>
              <a:t>7%</a:t>
            </a:r>
          </a:p>
        </p:txBody>
      </p:sp>
      <p:sp>
        <p:nvSpPr>
          <p:cNvPr id="15" name="Text Box 17"/>
          <p:cNvSpPr txBox="1">
            <a:spLocks noChangeArrowheads="1"/>
          </p:cNvSpPr>
          <p:nvPr/>
        </p:nvSpPr>
        <p:spPr bwMode="auto">
          <a:xfrm>
            <a:off x="5700605" y="4107162"/>
            <a:ext cx="713657" cy="523220"/>
          </a:xfrm>
          <a:prstGeom prst="rect">
            <a:avLst/>
          </a:prstGeom>
          <a:noFill/>
          <a:ln w="9525">
            <a:noFill/>
            <a:miter lim="800000"/>
            <a:headEnd/>
            <a:tailEnd/>
          </a:ln>
        </p:spPr>
        <p:txBody>
          <a:bodyPr wrap="none">
            <a:spAutoFit/>
          </a:bodyPr>
          <a:lstStyle/>
          <a:p>
            <a:pPr eaLnBrk="0" hangingPunct="0"/>
            <a:r>
              <a:rPr lang="en-US" altLang="zh-CN" sz="2800">
                <a:latin typeface="微软雅黑" pitchFamily="34" charset="-122"/>
                <a:ea typeface="微软雅黑" pitchFamily="34" charset="-122"/>
              </a:rPr>
              <a:t>3%</a:t>
            </a:r>
          </a:p>
        </p:txBody>
      </p:sp>
      <p:sp>
        <p:nvSpPr>
          <p:cNvPr id="16" name="Text Box 18"/>
          <p:cNvSpPr txBox="1">
            <a:spLocks noChangeArrowheads="1"/>
          </p:cNvSpPr>
          <p:nvPr/>
        </p:nvSpPr>
        <p:spPr bwMode="auto">
          <a:xfrm>
            <a:off x="1461980" y="3307061"/>
            <a:ext cx="923651" cy="523220"/>
          </a:xfrm>
          <a:prstGeom prst="rect">
            <a:avLst/>
          </a:prstGeom>
          <a:noFill/>
          <a:ln w="9525">
            <a:noFill/>
            <a:miter lim="800000"/>
            <a:headEnd/>
            <a:tailEnd/>
          </a:ln>
        </p:spPr>
        <p:txBody>
          <a:bodyPr wrap="none">
            <a:spAutoFit/>
          </a:bodyPr>
          <a:lstStyle/>
          <a:p>
            <a:pPr eaLnBrk="0" hangingPunct="0"/>
            <a:r>
              <a:rPr lang="en-US" altLang="zh-CN" sz="2800">
                <a:latin typeface="微软雅黑" pitchFamily="34" charset="-122"/>
                <a:ea typeface="微软雅黑" pitchFamily="34" charset="-122"/>
              </a:rPr>
              <a:t>90%</a:t>
            </a:r>
          </a:p>
        </p:txBody>
      </p:sp>
      <p:sp>
        <p:nvSpPr>
          <p:cNvPr id="17" name="下弧形箭头 16"/>
          <p:cNvSpPr>
            <a:spLocks noChangeArrowheads="1"/>
          </p:cNvSpPr>
          <p:nvPr/>
        </p:nvSpPr>
        <p:spPr bwMode="auto">
          <a:xfrm>
            <a:off x="5992302" y="3081644"/>
            <a:ext cx="667929" cy="310074"/>
          </a:xfrm>
          <a:prstGeom prst="curvedUpArrow">
            <a:avLst>
              <a:gd name="adj1" fmla="val 24967"/>
              <a:gd name="adj2" fmla="val 49924"/>
              <a:gd name="adj3" fmla="val 25000"/>
            </a:avLst>
          </a:prstGeom>
          <a:ln>
            <a:headEnd/>
            <a:tailEnd/>
          </a:ln>
        </p:spPr>
        <p:style>
          <a:lnRef idx="2">
            <a:schemeClr val="dk1">
              <a:shade val="50000"/>
            </a:schemeClr>
          </a:lnRef>
          <a:fillRef idx="1">
            <a:schemeClr val="dk1"/>
          </a:fillRef>
          <a:effectRef idx="0">
            <a:schemeClr val="dk1"/>
          </a:effectRef>
          <a:fontRef idx="minor">
            <a:schemeClr val="lt1"/>
          </a:fontRef>
        </p:style>
        <p:txBody>
          <a:bodyPr/>
          <a:lstStyle/>
          <a:p>
            <a:pPr eaLnBrk="0" hangingPunct="0"/>
            <a:endParaRPr lang="zh-CN" altLang="en-US">
              <a:latin typeface="微软雅黑" pitchFamily="34" charset="-122"/>
              <a:ea typeface="微软雅黑" pitchFamily="34" charset="-122"/>
            </a:endParaRPr>
          </a:p>
        </p:txBody>
      </p:sp>
      <p:sp>
        <p:nvSpPr>
          <p:cNvPr id="18" name="标题 4"/>
          <p:cNvSpPr txBox="1">
            <a:spLocks/>
          </p:cNvSpPr>
          <p:nvPr/>
        </p:nvSpPr>
        <p:spPr bwMode="auto">
          <a:xfrm>
            <a:off x="0" y="571480"/>
            <a:ext cx="9137120" cy="845061"/>
          </a:xfrm>
          <a:prstGeom prst="rect">
            <a:avLst/>
          </a:prstGeom>
        </p:spPr>
        <p:txBody>
          <a:bodyPr/>
          <a:lstStyle/>
          <a:p>
            <a:pPr>
              <a:defRPr/>
            </a:pPr>
            <a:r>
              <a:rPr lang="en-US" altLang="zh-CN" sz="2800" b="1" dirty="0" smtClean="0"/>
              <a:t>“The 12</a:t>
            </a:r>
            <a:r>
              <a:rPr lang="en-US" altLang="zh-CN" sz="2800" b="1" baseline="30000" dirty="0" smtClean="0"/>
              <a:t>th</a:t>
            </a:r>
            <a:r>
              <a:rPr lang="en-US" altLang="zh-CN" sz="2800" b="1" dirty="0" smtClean="0"/>
              <a:t> Five-Year Plan”– Elderly Service Development Strategy Goals </a:t>
            </a:r>
          </a:p>
          <a:p>
            <a:pPr>
              <a:defRPr/>
            </a:pPr>
            <a:endParaRPr lang="zh-CN" altLang="en-US" sz="2800" b="1" kern="0" dirty="0">
              <a:latin typeface="微软雅黑" pitchFamily="34" charset="-122"/>
              <a:ea typeface="微软雅黑" pitchFamily="34" charset="-122"/>
              <a:cs typeface="+mj-cs"/>
            </a:endParaRPr>
          </a:p>
        </p:txBody>
      </p:sp>
      <p:pic>
        <p:nvPicPr>
          <p:cNvPr id="19" name="Picture 7" descr="C:\Users\sgxy4\Documents\李大宇的文件夹—院长助理\学院介绍\国开 社院 GIF 1.gif"/>
          <p:cNvPicPr>
            <a:picLocks noChangeAspect="1" noChangeArrowheads="1"/>
          </p:cNvPicPr>
          <p:nvPr/>
        </p:nvPicPr>
        <p:blipFill>
          <a:blip r:embed="rId3" cstate="print"/>
          <a:srcRect t="36409" b="50370"/>
          <a:stretch>
            <a:fillRect/>
          </a:stretch>
        </p:blipFill>
        <p:spPr bwMode="auto">
          <a:xfrm>
            <a:off x="-6880" y="0"/>
            <a:ext cx="2441203" cy="322746"/>
          </a:xfrm>
          <a:prstGeom prst="rect">
            <a:avLst/>
          </a:prstGeom>
          <a:noFill/>
        </p:spPr>
      </p:pic>
      <p:pic>
        <p:nvPicPr>
          <p:cNvPr id="20" name="Picture 2" descr="5"/>
          <p:cNvPicPr>
            <a:picLocks noChangeAspect="1" noChangeArrowheads="1"/>
          </p:cNvPicPr>
          <p:nvPr/>
        </p:nvPicPr>
        <p:blipFill>
          <a:blip r:embed="rId4" cstate="print"/>
          <a:srcRect/>
          <a:stretch>
            <a:fillRect/>
          </a:stretch>
        </p:blipFill>
        <p:spPr bwMode="auto">
          <a:xfrm>
            <a:off x="2434323" y="0"/>
            <a:ext cx="6702797" cy="322746"/>
          </a:xfrm>
          <a:prstGeom prst="rect">
            <a:avLst/>
          </a:prstGeom>
          <a:noFill/>
          <a:ln w="9525">
            <a:noFill/>
            <a:miter lim="800000"/>
            <a:headEnd/>
            <a:tailEnd/>
          </a:ln>
        </p:spPr>
      </p:pic>
    </p:spTree>
    <p:extLst>
      <p:ext uri="{BB962C8B-B14F-4D97-AF65-F5344CB8AC3E}">
        <p14:creationId xmlns:p14="http://schemas.microsoft.com/office/powerpoint/2010/main" xmlns="" val="354427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arn(inVertical)">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p:bldP spid="11" grpId="0" animBg="1"/>
      <p:bldP spid="12" grpId="0" animBg="1"/>
      <p:bldP spid="13" grpId="0"/>
      <p:bldP spid="14" grpId="0"/>
      <p:bldP spid="15" grpId="0"/>
      <p:bldP spid="16" grpId="0"/>
      <p:bldP spid="17"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柱形 1"/>
          <p:cNvSpPr/>
          <p:nvPr/>
        </p:nvSpPr>
        <p:spPr>
          <a:xfrm>
            <a:off x="3563888" y="1340768"/>
            <a:ext cx="1743141" cy="817488"/>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400" dirty="0" smtClean="0">
                <a:latin typeface="微软雅黑" panose="020B0503020204020204" pitchFamily="34" charset="-122"/>
                <a:ea typeface="微软雅黑" panose="020B0503020204020204" pitchFamily="34" charset="-122"/>
              </a:rPr>
              <a:t>Family Care</a:t>
            </a:r>
          </a:p>
        </p:txBody>
      </p:sp>
      <p:sp>
        <p:nvSpPr>
          <p:cNvPr id="3" name="圆柱形 2"/>
          <p:cNvSpPr/>
          <p:nvPr/>
        </p:nvSpPr>
        <p:spPr>
          <a:xfrm>
            <a:off x="3491880" y="2924944"/>
            <a:ext cx="1872208" cy="817488"/>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000" dirty="0" smtClean="0">
                <a:latin typeface="微软雅黑" panose="020B0503020204020204" pitchFamily="34" charset="-122"/>
                <a:ea typeface="微软雅黑" panose="020B0503020204020204" pitchFamily="34" charset="-122"/>
              </a:rPr>
              <a:t>Community</a:t>
            </a:r>
            <a:r>
              <a:rPr lang="en-US" altLang="zh-CN" sz="2400" dirty="0" smtClean="0">
                <a:latin typeface="微软雅黑" panose="020B0503020204020204" pitchFamily="34" charset="-122"/>
                <a:ea typeface="微软雅黑" panose="020B0503020204020204" pitchFamily="34" charset="-122"/>
              </a:rPr>
              <a:t> Service</a:t>
            </a:r>
          </a:p>
        </p:txBody>
      </p:sp>
      <p:sp>
        <p:nvSpPr>
          <p:cNvPr id="4" name="圆柱形 3"/>
          <p:cNvSpPr/>
          <p:nvPr/>
        </p:nvSpPr>
        <p:spPr>
          <a:xfrm>
            <a:off x="3563888" y="4653136"/>
            <a:ext cx="1743141" cy="817488"/>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000" dirty="0" smtClean="0">
                <a:latin typeface="微软雅黑" panose="020B0503020204020204" pitchFamily="34" charset="-122"/>
                <a:ea typeface="微软雅黑" panose="020B0503020204020204" pitchFamily="34" charset="-122"/>
              </a:rPr>
              <a:t>Elderly Care Institution</a:t>
            </a:r>
          </a:p>
        </p:txBody>
      </p:sp>
      <p:sp>
        <p:nvSpPr>
          <p:cNvPr id="5" name="椭圆 4"/>
          <p:cNvSpPr/>
          <p:nvPr/>
        </p:nvSpPr>
        <p:spPr>
          <a:xfrm>
            <a:off x="611560" y="1412776"/>
            <a:ext cx="208823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2000" dirty="0" smtClean="0">
                <a:latin typeface="微软雅黑" panose="020B0503020204020204" pitchFamily="34" charset="-122"/>
                <a:ea typeface="微软雅黑" panose="020B0503020204020204" pitchFamily="34" charset="-122"/>
              </a:rPr>
              <a:t>Home Care</a:t>
            </a:r>
            <a:endParaRPr lang="zh-CN" altLang="en-US" sz="2000" dirty="0">
              <a:latin typeface="微软雅黑" panose="020B0503020204020204" pitchFamily="34" charset="-122"/>
              <a:ea typeface="微软雅黑" panose="020B0503020204020204" pitchFamily="34" charset="-122"/>
            </a:endParaRPr>
          </a:p>
        </p:txBody>
      </p:sp>
      <p:sp>
        <p:nvSpPr>
          <p:cNvPr id="6" name="椭圆 5"/>
          <p:cNvSpPr/>
          <p:nvPr/>
        </p:nvSpPr>
        <p:spPr>
          <a:xfrm>
            <a:off x="6156176" y="1412776"/>
            <a:ext cx="208823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2000" dirty="0" smtClean="0">
                <a:latin typeface="微软雅黑" panose="020B0503020204020204" pitchFamily="34" charset="-122"/>
                <a:ea typeface="微软雅黑" panose="020B0503020204020204" pitchFamily="34" charset="-122"/>
              </a:rPr>
              <a:t>Domestic Service</a:t>
            </a:r>
            <a:endParaRPr lang="zh-CN" altLang="en-US" sz="2000" dirty="0">
              <a:latin typeface="微软雅黑" panose="020B0503020204020204" pitchFamily="34" charset="-122"/>
              <a:ea typeface="微软雅黑" panose="020B0503020204020204" pitchFamily="34" charset="-122"/>
            </a:endParaRPr>
          </a:p>
        </p:txBody>
      </p:sp>
      <p:cxnSp>
        <p:nvCxnSpPr>
          <p:cNvPr id="7" name="直接箭头连接符 6"/>
          <p:cNvCxnSpPr/>
          <p:nvPr/>
        </p:nvCxnSpPr>
        <p:spPr>
          <a:xfrm flipH="1">
            <a:off x="5364088" y="1772816"/>
            <a:ext cx="720080" cy="1142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直接箭头连接符 7"/>
          <p:cNvCxnSpPr/>
          <p:nvPr/>
        </p:nvCxnSpPr>
        <p:spPr>
          <a:xfrm>
            <a:off x="2843808" y="1772816"/>
            <a:ext cx="64807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直接箭头连接符 10"/>
          <p:cNvCxnSpPr>
            <a:endCxn id="3" idx="1"/>
          </p:cNvCxnSpPr>
          <p:nvPr/>
        </p:nvCxnSpPr>
        <p:spPr>
          <a:xfrm rot="5400000">
            <a:off x="4067945" y="2564903"/>
            <a:ext cx="720080" cy="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直接箭头连接符 11"/>
          <p:cNvCxnSpPr>
            <a:endCxn id="4" idx="1"/>
          </p:cNvCxnSpPr>
          <p:nvPr/>
        </p:nvCxnSpPr>
        <p:spPr>
          <a:xfrm>
            <a:off x="4427984" y="3789040"/>
            <a:ext cx="7475" cy="8640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椭圆 12"/>
          <p:cNvSpPr/>
          <p:nvPr/>
        </p:nvSpPr>
        <p:spPr>
          <a:xfrm>
            <a:off x="611560" y="2924944"/>
            <a:ext cx="2088232"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latin typeface="微软雅黑" panose="020B0503020204020204" pitchFamily="34" charset="-122"/>
                <a:ea typeface="微软雅黑" panose="020B0503020204020204" pitchFamily="34" charset="-122"/>
              </a:rPr>
              <a:t>Day-care</a:t>
            </a:r>
          </a:p>
        </p:txBody>
      </p:sp>
      <p:sp>
        <p:nvSpPr>
          <p:cNvPr id="14" name="椭圆 13"/>
          <p:cNvSpPr/>
          <p:nvPr/>
        </p:nvSpPr>
        <p:spPr>
          <a:xfrm>
            <a:off x="6228184" y="2852936"/>
            <a:ext cx="2160240"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微软雅黑" panose="020B0503020204020204" pitchFamily="34" charset="-122"/>
                <a:ea typeface="微软雅黑" panose="020B0503020204020204" pitchFamily="34" charset="-122"/>
              </a:rPr>
              <a:t>Community Service Station</a:t>
            </a: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15" name="直接箭头连接符 14"/>
          <p:cNvCxnSpPr/>
          <p:nvPr/>
        </p:nvCxnSpPr>
        <p:spPr>
          <a:xfrm>
            <a:off x="2771800" y="3284984"/>
            <a:ext cx="64807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直接箭头连接符 15"/>
          <p:cNvCxnSpPr/>
          <p:nvPr/>
        </p:nvCxnSpPr>
        <p:spPr>
          <a:xfrm flipH="1">
            <a:off x="5364088" y="3356992"/>
            <a:ext cx="720080" cy="1142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椭圆 19"/>
          <p:cNvSpPr/>
          <p:nvPr/>
        </p:nvSpPr>
        <p:spPr>
          <a:xfrm>
            <a:off x="611560" y="4653136"/>
            <a:ext cx="2088232" cy="79208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sz="2000" dirty="0" smtClean="0">
                <a:latin typeface="微软雅黑" panose="020B0503020204020204" pitchFamily="34" charset="-122"/>
                <a:ea typeface="微软雅黑" panose="020B0503020204020204" pitchFamily="34" charset="-122"/>
              </a:rPr>
              <a:t>CCRC</a:t>
            </a:r>
          </a:p>
        </p:txBody>
      </p:sp>
      <p:sp>
        <p:nvSpPr>
          <p:cNvPr id="21" name="椭圆 20"/>
          <p:cNvSpPr/>
          <p:nvPr/>
        </p:nvSpPr>
        <p:spPr>
          <a:xfrm>
            <a:off x="6300192" y="4581128"/>
            <a:ext cx="2088232" cy="79208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sz="2000" dirty="0" smtClean="0">
                <a:latin typeface="微软雅黑" panose="020B0503020204020204" pitchFamily="34" charset="-122"/>
                <a:ea typeface="微软雅黑" panose="020B0503020204020204" pitchFamily="34" charset="-122"/>
              </a:rPr>
              <a:t>Nursing Home</a:t>
            </a:r>
          </a:p>
        </p:txBody>
      </p:sp>
      <p:cxnSp>
        <p:nvCxnSpPr>
          <p:cNvPr id="23" name="直接箭头连接符 22"/>
          <p:cNvCxnSpPr/>
          <p:nvPr/>
        </p:nvCxnSpPr>
        <p:spPr>
          <a:xfrm>
            <a:off x="2771800" y="5085184"/>
            <a:ext cx="79208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直接箭头连接符 33"/>
          <p:cNvCxnSpPr/>
          <p:nvPr/>
        </p:nvCxnSpPr>
        <p:spPr>
          <a:xfrm flipH="1">
            <a:off x="5436096" y="5013176"/>
            <a:ext cx="720080" cy="1142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9" name="直接箭头连接符 38"/>
          <p:cNvCxnSpPr/>
          <p:nvPr/>
        </p:nvCxnSpPr>
        <p:spPr>
          <a:xfrm flipV="1">
            <a:off x="2699792" y="2132856"/>
            <a:ext cx="936104" cy="7920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1" name="直接箭头连接符 40"/>
          <p:cNvCxnSpPr/>
          <p:nvPr/>
        </p:nvCxnSpPr>
        <p:spPr>
          <a:xfrm flipH="1" flipV="1">
            <a:off x="5364088" y="2060848"/>
            <a:ext cx="864096" cy="9361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4" name="直接箭头连接符 43"/>
          <p:cNvCxnSpPr/>
          <p:nvPr/>
        </p:nvCxnSpPr>
        <p:spPr>
          <a:xfrm flipH="1">
            <a:off x="2627784" y="3789040"/>
            <a:ext cx="936104" cy="8640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7" name="直接箭头连接符 46"/>
          <p:cNvCxnSpPr/>
          <p:nvPr/>
        </p:nvCxnSpPr>
        <p:spPr>
          <a:xfrm>
            <a:off x="5364088" y="3717032"/>
            <a:ext cx="943579" cy="10684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4" name="Picture 7" descr="C:\Users\sgxy4\Documents\李大宇的文件夹—院长助理\学院介绍\国开 社院 GIF 1.gif"/>
          <p:cNvPicPr>
            <a:picLocks noChangeAspect="1" noChangeArrowheads="1"/>
          </p:cNvPicPr>
          <p:nvPr/>
        </p:nvPicPr>
        <p:blipFill>
          <a:blip r:embed="rId3" cstate="print"/>
          <a:srcRect t="36409" b="50370"/>
          <a:stretch>
            <a:fillRect/>
          </a:stretch>
        </p:blipFill>
        <p:spPr bwMode="auto">
          <a:xfrm>
            <a:off x="-6880" y="0"/>
            <a:ext cx="2441203" cy="322746"/>
          </a:xfrm>
          <a:prstGeom prst="rect">
            <a:avLst/>
          </a:prstGeom>
          <a:noFill/>
        </p:spPr>
      </p:pic>
      <p:pic>
        <p:nvPicPr>
          <p:cNvPr id="25" name="Picture 2" descr="5"/>
          <p:cNvPicPr>
            <a:picLocks noChangeAspect="1" noChangeArrowheads="1"/>
          </p:cNvPicPr>
          <p:nvPr/>
        </p:nvPicPr>
        <p:blipFill>
          <a:blip r:embed="rId4" cstate="print"/>
          <a:srcRect/>
          <a:stretch>
            <a:fillRect/>
          </a:stretch>
        </p:blipFill>
        <p:spPr bwMode="auto">
          <a:xfrm>
            <a:off x="2434323" y="0"/>
            <a:ext cx="6702797" cy="322746"/>
          </a:xfrm>
          <a:prstGeom prst="rect">
            <a:avLst/>
          </a:prstGeom>
          <a:noFill/>
          <a:ln w="9525">
            <a:noFill/>
            <a:miter lim="800000"/>
            <a:headEnd/>
            <a:tailEnd/>
          </a:ln>
        </p:spPr>
      </p:pic>
    </p:spTree>
    <p:extLst>
      <p:ext uri="{BB962C8B-B14F-4D97-AF65-F5344CB8AC3E}">
        <p14:creationId xmlns:p14="http://schemas.microsoft.com/office/powerpoint/2010/main" xmlns="" val="188841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barn(inVertical)">
                                      <p:cBhvr>
                                        <p:cTn id="44" dur="500"/>
                                        <p:tgtEl>
                                          <p:spTgt spid="39"/>
                                        </p:tgtEl>
                                      </p:cBhvr>
                                    </p:animEffect>
                                  </p:childTnLst>
                                </p:cTn>
                              </p:par>
                              <p:par>
                                <p:cTn id="45" presetID="16" presetClass="entr" presetSubtype="21"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barn(inVertical)">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barn(inVertical)">
                                      <p:cBhvr>
                                        <p:cTn id="55" dur="500"/>
                                        <p:tgtEl>
                                          <p:spTgt spid="4"/>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arn(inVertical)">
                                      <p:cBhvr>
                                        <p:cTn id="58" dur="500"/>
                                        <p:tgtEl>
                                          <p:spTgt spid="20"/>
                                        </p:tgtEl>
                                      </p:cBhvr>
                                    </p:animEffect>
                                  </p:childTnLst>
                                </p:cTn>
                              </p:par>
                              <p:par>
                                <p:cTn id="59" presetID="16" presetClass="entr" presetSubtype="21"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arn(inVertical)">
                                      <p:cBhvr>
                                        <p:cTn id="61" dur="500"/>
                                        <p:tgtEl>
                                          <p:spTgt spid="23"/>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inVertical)">
                                      <p:cBhvr>
                                        <p:cTn id="64" dur="500"/>
                                        <p:tgtEl>
                                          <p:spTgt spid="21"/>
                                        </p:tgtEl>
                                      </p:cBhvr>
                                    </p:animEffect>
                                  </p:childTnLst>
                                </p:cTn>
                              </p:par>
                              <p:par>
                                <p:cTn id="65" presetID="16" presetClass="entr" presetSubtype="21"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barn(inVertical)">
                                      <p:cBhvr>
                                        <p:cTn id="67" dur="500"/>
                                        <p:tgtEl>
                                          <p:spTgt spid="34"/>
                                        </p:tgtEl>
                                      </p:cBhvr>
                                    </p:animEffect>
                                  </p:childTnLst>
                                </p:cTn>
                              </p:par>
                              <p:par>
                                <p:cTn id="68" presetID="16" presetClass="entr" presetSubtype="21"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arn(inVertical)">
                                      <p:cBhvr>
                                        <p:cTn id="70" dur="500"/>
                                        <p:tgtEl>
                                          <p:spTgt spid="44"/>
                                        </p:tgtEl>
                                      </p:cBhvr>
                                    </p:animEffect>
                                  </p:childTnLst>
                                </p:cTn>
                              </p:par>
                              <p:par>
                                <p:cTn id="71" presetID="16" presetClass="entr" presetSubtype="21"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barn(inVertical)">
                                      <p:cBhvr>
                                        <p:cTn id="7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3" grpId="0" animBg="1"/>
      <p:bldP spid="14"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ell\Pictures\u=770867057,3244999676&amp;fm=23&amp;gp=0.jpg"/>
          <p:cNvPicPr>
            <a:picLocks noChangeAspect="1" noChangeArrowheads="1"/>
          </p:cNvPicPr>
          <p:nvPr/>
        </p:nvPicPr>
        <p:blipFill>
          <a:blip r:embed="rId3" cstate="print"/>
          <a:srcRect/>
          <a:stretch>
            <a:fillRect/>
          </a:stretch>
        </p:blipFill>
        <p:spPr bwMode="auto">
          <a:xfrm>
            <a:off x="3869533" y="1700221"/>
            <a:ext cx="1574006" cy="1487487"/>
          </a:xfrm>
          <a:prstGeom prst="rect">
            <a:avLst/>
          </a:prstGeom>
          <a:noFill/>
          <a:ln w="9525">
            <a:noFill/>
            <a:miter lim="800000"/>
            <a:headEnd/>
            <a:tailEnd/>
          </a:ln>
        </p:spPr>
      </p:pic>
      <p:sp>
        <p:nvSpPr>
          <p:cNvPr id="5" name="椭圆 4"/>
          <p:cNvSpPr/>
          <p:nvPr/>
        </p:nvSpPr>
        <p:spPr bwMode="auto">
          <a:xfrm>
            <a:off x="3977881" y="3422657"/>
            <a:ext cx="1440656" cy="935037"/>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zh-CN" altLang="en-US" b="1" dirty="0">
              <a:solidFill>
                <a:schemeClr val="bg1"/>
              </a:solidFill>
              <a:latin typeface="微软雅黑" pitchFamily="34" charset="-122"/>
              <a:ea typeface="微软雅黑" pitchFamily="34" charset="-122"/>
            </a:endParaRPr>
          </a:p>
        </p:txBody>
      </p:sp>
      <p:sp>
        <p:nvSpPr>
          <p:cNvPr id="4" name="圆柱形 3"/>
          <p:cNvSpPr/>
          <p:nvPr/>
        </p:nvSpPr>
        <p:spPr>
          <a:xfrm>
            <a:off x="1115618" y="3140974"/>
            <a:ext cx="1838973" cy="503237"/>
          </a:xfrm>
          <a:prstGeom prst="can">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sz="1600" b="1" dirty="0" smtClean="0">
                <a:latin typeface="微软雅黑" pitchFamily="34" charset="-122"/>
                <a:ea typeface="微软雅黑" pitchFamily="34" charset="-122"/>
              </a:rPr>
              <a:t>Domestic Service</a:t>
            </a:r>
            <a:endParaRPr lang="zh-CN" altLang="en-US" sz="1600" b="1" dirty="0">
              <a:latin typeface="微软雅黑" pitchFamily="34" charset="-122"/>
              <a:ea typeface="微软雅黑" pitchFamily="34" charset="-122"/>
            </a:endParaRPr>
          </a:p>
        </p:txBody>
      </p:sp>
      <p:sp>
        <p:nvSpPr>
          <p:cNvPr id="7" name="圆柱形 6"/>
          <p:cNvSpPr/>
          <p:nvPr/>
        </p:nvSpPr>
        <p:spPr>
          <a:xfrm>
            <a:off x="1115619" y="4365110"/>
            <a:ext cx="2022869" cy="504825"/>
          </a:xfrm>
          <a:prstGeom prst="can">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sz="1600" b="1" dirty="0" smtClean="0">
                <a:latin typeface="微软雅黑" pitchFamily="34" charset="-122"/>
                <a:ea typeface="微软雅黑" pitchFamily="34" charset="-122"/>
              </a:rPr>
              <a:t>Community Center</a:t>
            </a:r>
            <a:endParaRPr lang="zh-CN" altLang="en-US" sz="1600" b="1" dirty="0">
              <a:latin typeface="微软雅黑" pitchFamily="34" charset="-122"/>
              <a:ea typeface="微软雅黑" pitchFamily="34" charset="-122"/>
            </a:endParaRPr>
          </a:p>
        </p:txBody>
      </p:sp>
      <p:sp>
        <p:nvSpPr>
          <p:cNvPr id="8" name="圆柱形 7"/>
          <p:cNvSpPr/>
          <p:nvPr/>
        </p:nvSpPr>
        <p:spPr>
          <a:xfrm>
            <a:off x="1979713" y="5157198"/>
            <a:ext cx="2448272" cy="503237"/>
          </a:xfrm>
          <a:prstGeom prst="can">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b="1" dirty="0" smtClean="0">
                <a:latin typeface="微软雅黑" pitchFamily="34" charset="-122"/>
                <a:ea typeface="微软雅黑" pitchFamily="34" charset="-122"/>
              </a:rPr>
              <a:t>Short-term care</a:t>
            </a:r>
            <a:endParaRPr lang="zh-CN" altLang="en-US" b="1" dirty="0">
              <a:latin typeface="微软雅黑" pitchFamily="34" charset="-122"/>
              <a:ea typeface="微软雅黑" pitchFamily="34" charset="-122"/>
            </a:endParaRPr>
          </a:p>
        </p:txBody>
      </p:sp>
      <p:sp>
        <p:nvSpPr>
          <p:cNvPr id="9" name="圆柱形 8"/>
          <p:cNvSpPr/>
          <p:nvPr/>
        </p:nvSpPr>
        <p:spPr>
          <a:xfrm>
            <a:off x="5194701" y="5113346"/>
            <a:ext cx="2022869" cy="503237"/>
          </a:xfrm>
          <a:prstGeom prst="can">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b="1" dirty="0" smtClean="0">
                <a:latin typeface="微软雅黑" pitchFamily="34" charset="-122"/>
                <a:ea typeface="微软雅黑" pitchFamily="34" charset="-122"/>
              </a:rPr>
              <a:t>Day-care center</a:t>
            </a:r>
            <a:endParaRPr lang="zh-CN" altLang="en-US" b="1" dirty="0">
              <a:latin typeface="微软雅黑" pitchFamily="34" charset="-122"/>
              <a:ea typeface="微软雅黑" pitchFamily="34" charset="-122"/>
            </a:endParaRPr>
          </a:p>
        </p:txBody>
      </p:sp>
      <p:sp>
        <p:nvSpPr>
          <p:cNvPr id="10" name="圆柱形 9"/>
          <p:cNvSpPr/>
          <p:nvPr/>
        </p:nvSpPr>
        <p:spPr>
          <a:xfrm>
            <a:off x="6228187" y="4365110"/>
            <a:ext cx="2022871" cy="504825"/>
          </a:xfrm>
          <a:prstGeom prst="can">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sz="1600" b="1" dirty="0" smtClean="0">
                <a:latin typeface="微软雅黑" pitchFamily="34" charset="-122"/>
                <a:ea typeface="微软雅黑" pitchFamily="34" charset="-122"/>
              </a:rPr>
              <a:t>Community Nursing Center</a:t>
            </a:r>
            <a:endParaRPr lang="zh-CN" altLang="en-US" sz="1600" b="1" dirty="0">
              <a:latin typeface="微软雅黑" pitchFamily="34" charset="-122"/>
              <a:ea typeface="微软雅黑" pitchFamily="34" charset="-122"/>
            </a:endParaRPr>
          </a:p>
        </p:txBody>
      </p:sp>
      <p:sp>
        <p:nvSpPr>
          <p:cNvPr id="11" name="圆柱形 10"/>
          <p:cNvSpPr/>
          <p:nvPr/>
        </p:nvSpPr>
        <p:spPr>
          <a:xfrm>
            <a:off x="6344844" y="3140975"/>
            <a:ext cx="2022869" cy="592830"/>
          </a:xfrm>
          <a:prstGeom prst="can">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sz="1600" b="1" dirty="0" smtClean="0">
                <a:latin typeface="微软雅黑" pitchFamily="34" charset="-122"/>
                <a:ea typeface="微软雅黑" pitchFamily="34" charset="-122"/>
              </a:rPr>
              <a:t>Community hospital</a:t>
            </a:r>
            <a:endParaRPr lang="zh-CN" altLang="en-US" sz="1600" b="1" dirty="0">
              <a:latin typeface="微软雅黑" pitchFamily="34" charset="-122"/>
              <a:ea typeface="微软雅黑" pitchFamily="34" charset="-122"/>
            </a:endParaRPr>
          </a:p>
        </p:txBody>
      </p:sp>
      <p:cxnSp>
        <p:nvCxnSpPr>
          <p:cNvPr id="12" name="直接箭头连接符 11"/>
          <p:cNvCxnSpPr/>
          <p:nvPr/>
        </p:nvCxnSpPr>
        <p:spPr bwMode="auto">
          <a:xfrm flipH="1" flipV="1">
            <a:off x="3275857" y="3501008"/>
            <a:ext cx="720080" cy="144016"/>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 name="直接箭头连接符 14"/>
          <p:cNvCxnSpPr/>
          <p:nvPr/>
        </p:nvCxnSpPr>
        <p:spPr bwMode="auto">
          <a:xfrm rot="10800000" flipV="1">
            <a:off x="3138489" y="4149725"/>
            <a:ext cx="892973" cy="43815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7" name="直接箭头连接符 16"/>
          <p:cNvCxnSpPr/>
          <p:nvPr/>
        </p:nvCxnSpPr>
        <p:spPr bwMode="auto">
          <a:xfrm flipH="1">
            <a:off x="3904061" y="4419600"/>
            <a:ext cx="494109" cy="69373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2" name="直接箭头连接符 21"/>
          <p:cNvCxnSpPr/>
          <p:nvPr/>
        </p:nvCxnSpPr>
        <p:spPr bwMode="auto">
          <a:xfrm>
            <a:off x="4967292" y="4381500"/>
            <a:ext cx="522685" cy="73183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4" name="直接箭头连接符 23"/>
          <p:cNvCxnSpPr/>
          <p:nvPr/>
        </p:nvCxnSpPr>
        <p:spPr bwMode="auto">
          <a:xfrm>
            <a:off x="5328048" y="4149725"/>
            <a:ext cx="701278" cy="32543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6" name="直接箭头连接符 25"/>
          <p:cNvCxnSpPr/>
          <p:nvPr/>
        </p:nvCxnSpPr>
        <p:spPr bwMode="auto">
          <a:xfrm flipV="1">
            <a:off x="5381625" y="3573464"/>
            <a:ext cx="963216" cy="7143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7178" name="上下箭头 7177"/>
          <p:cNvSpPr/>
          <p:nvPr/>
        </p:nvSpPr>
        <p:spPr>
          <a:xfrm>
            <a:off x="2123731" y="3789040"/>
            <a:ext cx="105965" cy="442912"/>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CN" altLang="en-US" b="1">
              <a:latin typeface="微软雅黑" pitchFamily="34" charset="-122"/>
              <a:ea typeface="微软雅黑" pitchFamily="34" charset="-122"/>
            </a:endParaRPr>
          </a:p>
        </p:txBody>
      </p:sp>
      <p:sp>
        <p:nvSpPr>
          <p:cNvPr id="7179" name="左右箭头 7178"/>
          <p:cNvSpPr/>
          <p:nvPr/>
        </p:nvSpPr>
        <p:spPr>
          <a:xfrm>
            <a:off x="4543426" y="5364163"/>
            <a:ext cx="520304" cy="1270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CN" altLang="en-US" b="1">
              <a:latin typeface="微软雅黑" pitchFamily="34" charset="-122"/>
              <a:ea typeface="微软雅黑" pitchFamily="34" charset="-122"/>
            </a:endParaRPr>
          </a:p>
        </p:txBody>
      </p:sp>
      <p:sp>
        <p:nvSpPr>
          <p:cNvPr id="7180" name="上下箭头 7179"/>
          <p:cNvSpPr/>
          <p:nvPr/>
        </p:nvSpPr>
        <p:spPr>
          <a:xfrm>
            <a:off x="7308304" y="3789040"/>
            <a:ext cx="98822" cy="442912"/>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CN" altLang="en-US" b="1">
              <a:latin typeface="微软雅黑" pitchFamily="34" charset="-122"/>
              <a:ea typeface="微软雅黑" pitchFamily="34" charset="-122"/>
            </a:endParaRPr>
          </a:p>
        </p:txBody>
      </p:sp>
      <p:sp>
        <p:nvSpPr>
          <p:cNvPr id="20" name="矩形 19"/>
          <p:cNvSpPr>
            <a:spLocks noChangeArrowheads="1"/>
          </p:cNvSpPr>
          <p:nvPr/>
        </p:nvSpPr>
        <p:spPr bwMode="auto">
          <a:xfrm>
            <a:off x="642910" y="3845486"/>
            <a:ext cx="1194366" cy="369332"/>
          </a:xfrm>
          <a:prstGeom prst="rect">
            <a:avLst/>
          </a:prstGeom>
          <a:noFill/>
          <a:ln w="9525">
            <a:noFill/>
            <a:miter lim="800000"/>
            <a:headEnd/>
            <a:tailEnd/>
          </a:ln>
        </p:spPr>
        <p:txBody>
          <a:bodyPr wrap="none">
            <a:spAutoFit/>
          </a:bodyPr>
          <a:lstStyle/>
          <a:p>
            <a:r>
              <a:rPr lang="en-US" altLang="zh-CN" b="1" dirty="0" smtClean="0">
                <a:latin typeface="微软雅黑" pitchFamily="34" charset="-122"/>
                <a:ea typeface="微软雅黑" pitchFamily="34" charset="-122"/>
              </a:rPr>
              <a:t>Self-care</a:t>
            </a:r>
            <a:endParaRPr lang="zh-CN" altLang="en-US" b="1" dirty="0">
              <a:latin typeface="微软雅黑" pitchFamily="34" charset="-122"/>
              <a:ea typeface="微软雅黑" pitchFamily="34" charset="-122"/>
            </a:endParaRPr>
          </a:p>
        </p:txBody>
      </p:sp>
      <p:sp>
        <p:nvSpPr>
          <p:cNvPr id="21" name="矩形 20"/>
          <p:cNvSpPr>
            <a:spLocks noChangeArrowheads="1"/>
          </p:cNvSpPr>
          <p:nvPr/>
        </p:nvSpPr>
        <p:spPr bwMode="auto">
          <a:xfrm>
            <a:off x="3929058" y="5702874"/>
            <a:ext cx="1911549" cy="369332"/>
          </a:xfrm>
          <a:prstGeom prst="rect">
            <a:avLst/>
          </a:prstGeom>
          <a:noFill/>
          <a:ln w="9525">
            <a:noFill/>
            <a:miter lim="800000"/>
            <a:headEnd/>
            <a:tailEnd/>
          </a:ln>
        </p:spPr>
        <p:txBody>
          <a:bodyPr wrap="none">
            <a:spAutoFit/>
          </a:bodyPr>
          <a:lstStyle/>
          <a:p>
            <a:r>
              <a:rPr lang="en-US" altLang="zh-CN" b="1" dirty="0" smtClean="0">
                <a:latin typeface="微软雅黑" pitchFamily="34" charset="-122"/>
                <a:ea typeface="微软雅黑" pitchFamily="34" charset="-122"/>
              </a:rPr>
              <a:t>Semi- Self care</a:t>
            </a:r>
            <a:endParaRPr lang="zh-CN" altLang="en-US" b="1" dirty="0">
              <a:latin typeface="微软雅黑" pitchFamily="34" charset="-122"/>
              <a:ea typeface="微软雅黑" pitchFamily="34" charset="-122"/>
            </a:endParaRPr>
          </a:p>
        </p:txBody>
      </p:sp>
      <p:sp>
        <p:nvSpPr>
          <p:cNvPr id="23" name="矩形 22"/>
          <p:cNvSpPr>
            <a:spLocks noChangeArrowheads="1"/>
          </p:cNvSpPr>
          <p:nvPr/>
        </p:nvSpPr>
        <p:spPr bwMode="auto">
          <a:xfrm>
            <a:off x="7524331" y="3861048"/>
            <a:ext cx="1273105" cy="369332"/>
          </a:xfrm>
          <a:prstGeom prst="rect">
            <a:avLst/>
          </a:prstGeom>
          <a:noFill/>
          <a:ln w="9525">
            <a:noFill/>
            <a:miter lim="800000"/>
            <a:headEnd/>
            <a:tailEnd/>
          </a:ln>
        </p:spPr>
        <p:txBody>
          <a:bodyPr wrap="none">
            <a:spAutoFit/>
          </a:bodyPr>
          <a:lstStyle/>
          <a:p>
            <a:r>
              <a:rPr lang="en-US" altLang="zh-CN" b="1" dirty="0" smtClean="0">
                <a:latin typeface="微软雅黑" pitchFamily="34" charset="-122"/>
                <a:ea typeface="微软雅黑" pitchFamily="34" charset="-122"/>
              </a:rPr>
              <a:t>Disability</a:t>
            </a:r>
            <a:endParaRPr lang="zh-CN" altLang="en-US" b="1" dirty="0">
              <a:latin typeface="微软雅黑" pitchFamily="34" charset="-122"/>
              <a:ea typeface="微软雅黑" pitchFamily="34" charset="-122"/>
            </a:endParaRPr>
          </a:p>
        </p:txBody>
      </p:sp>
      <p:sp>
        <p:nvSpPr>
          <p:cNvPr id="25" name="标题 4"/>
          <p:cNvSpPr txBox="1">
            <a:spLocks/>
          </p:cNvSpPr>
          <p:nvPr/>
        </p:nvSpPr>
        <p:spPr bwMode="auto">
          <a:xfrm>
            <a:off x="285720" y="642918"/>
            <a:ext cx="8143932" cy="785818"/>
          </a:xfrm>
          <a:prstGeom prst="rect">
            <a:avLst/>
          </a:prstGeom>
        </p:spPr>
        <p:txBody>
          <a:bodyPr/>
          <a:lstStyle/>
          <a:p>
            <a:pPr>
              <a:defRPr/>
            </a:pPr>
            <a:r>
              <a:rPr lang="en-US" altLang="zh-CN" sz="2800" dirty="0" smtClean="0"/>
              <a:t>The National Pension Resource Allocation Center          --- Community</a:t>
            </a:r>
          </a:p>
          <a:p>
            <a:pPr>
              <a:defRPr/>
            </a:pPr>
            <a:endParaRPr lang="zh-CN" altLang="en-US" sz="2800" b="1" kern="0" dirty="0">
              <a:latin typeface="微软雅黑" pitchFamily="34" charset="-122"/>
              <a:ea typeface="微软雅黑" pitchFamily="34" charset="-122"/>
              <a:cs typeface="+mj-cs"/>
            </a:endParaRPr>
          </a:p>
        </p:txBody>
      </p:sp>
      <p:pic>
        <p:nvPicPr>
          <p:cNvPr id="27" name="Picture 7" descr="C:\Users\sgxy4\Documents\李大宇的文件夹—院长助理\学院介绍\国开 社院 GIF 1.gif"/>
          <p:cNvPicPr>
            <a:picLocks noChangeAspect="1" noChangeArrowheads="1"/>
          </p:cNvPicPr>
          <p:nvPr/>
        </p:nvPicPr>
        <p:blipFill>
          <a:blip r:embed="rId4" cstate="print"/>
          <a:srcRect t="36409" b="50370"/>
          <a:stretch>
            <a:fillRect/>
          </a:stretch>
        </p:blipFill>
        <p:spPr bwMode="auto">
          <a:xfrm>
            <a:off x="-6880" y="0"/>
            <a:ext cx="2441203" cy="322746"/>
          </a:xfrm>
          <a:prstGeom prst="rect">
            <a:avLst/>
          </a:prstGeom>
          <a:noFill/>
        </p:spPr>
      </p:pic>
      <p:pic>
        <p:nvPicPr>
          <p:cNvPr id="28" name="Picture 2" descr="5"/>
          <p:cNvPicPr>
            <a:picLocks noChangeAspect="1" noChangeArrowheads="1"/>
          </p:cNvPicPr>
          <p:nvPr/>
        </p:nvPicPr>
        <p:blipFill>
          <a:blip r:embed="rId5" cstate="print"/>
          <a:srcRect/>
          <a:stretch>
            <a:fillRect/>
          </a:stretch>
        </p:blipFill>
        <p:spPr bwMode="auto">
          <a:xfrm>
            <a:off x="2434323" y="0"/>
            <a:ext cx="6702797" cy="322746"/>
          </a:xfrm>
          <a:prstGeom prst="rect">
            <a:avLst/>
          </a:prstGeom>
          <a:noFill/>
          <a:ln w="9525">
            <a:noFill/>
            <a:miter lim="800000"/>
            <a:headEnd/>
            <a:tailEnd/>
          </a:ln>
        </p:spPr>
      </p:pic>
      <p:sp>
        <p:nvSpPr>
          <p:cNvPr id="29" name="TextBox 28"/>
          <p:cNvSpPr txBox="1"/>
          <p:nvPr/>
        </p:nvSpPr>
        <p:spPr>
          <a:xfrm>
            <a:off x="3904062" y="3671832"/>
            <a:ext cx="1810946" cy="400110"/>
          </a:xfrm>
          <a:prstGeom prst="rect">
            <a:avLst/>
          </a:prstGeom>
          <a:noFill/>
        </p:spPr>
        <p:txBody>
          <a:bodyPr wrap="square" rtlCol="0">
            <a:spAutoFit/>
          </a:bodyPr>
          <a:lstStyle/>
          <a:p>
            <a:r>
              <a:rPr lang="en-US" altLang="zh-CN" sz="2000" b="1" dirty="0" smtClean="0">
                <a:solidFill>
                  <a:schemeClr val="bg1"/>
                </a:solidFill>
              </a:rPr>
              <a:t>Community</a:t>
            </a:r>
            <a:endParaRPr lang="zh-CN" altLang="en-US" sz="2000" b="1" dirty="0">
              <a:solidFill>
                <a:schemeClr val="bg1"/>
              </a:solidFill>
            </a:endParaRPr>
          </a:p>
        </p:txBody>
      </p:sp>
    </p:spTree>
    <p:extLst>
      <p:ext uri="{BB962C8B-B14F-4D97-AF65-F5344CB8AC3E}">
        <p14:creationId xmlns:p14="http://schemas.microsoft.com/office/powerpoint/2010/main" xmlns="" val="116584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4" presetClass="entr" presetSubtype="16"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box(in)">
                                      <p:cBhvr>
                                        <p:cTn id="10" dur="500"/>
                                        <p:tgtEl>
                                          <p:spTgt spid="717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500"/>
                                        <p:tgtEl>
                                          <p:spTgt spid="4"/>
                                        </p:tgtEl>
                                      </p:cBhvr>
                                    </p:animEffect>
                                  </p:childTnLst>
                                </p:cTn>
                              </p:par>
                              <p:par>
                                <p:cTn id="20" presetID="4"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500"/>
                                        <p:tgtEl>
                                          <p:spTgt spid="7"/>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7178"/>
                                        </p:tgtEl>
                                        <p:attrNameLst>
                                          <p:attrName>style.visibility</p:attrName>
                                        </p:attrNameLst>
                                      </p:cBhvr>
                                      <p:to>
                                        <p:strVal val="visible"/>
                                      </p:to>
                                    </p:set>
                                    <p:animEffect transition="in" filter="box(in)">
                                      <p:cBhvr>
                                        <p:cTn id="28" dur="500"/>
                                        <p:tgtEl>
                                          <p:spTgt spid="7178"/>
                                        </p:tgtEl>
                                      </p:cBhvr>
                                    </p:animEffect>
                                  </p:childTnLst>
                                </p:cTn>
                              </p:par>
                              <p:par>
                                <p:cTn id="29" presetID="4"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ox(in)">
                                      <p:cBhvr>
                                        <p:cTn id="31" dur="500"/>
                                        <p:tgtEl>
                                          <p:spTgt spid="17"/>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500"/>
                                        <p:tgtEl>
                                          <p:spTgt spid="8"/>
                                        </p:tgtEl>
                                      </p:cBhvr>
                                    </p:animEffect>
                                  </p:childTnLst>
                                </p:cTn>
                              </p:par>
                              <p:par>
                                <p:cTn id="35" presetID="4"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ox(in)">
                                      <p:cBhvr>
                                        <p:cTn id="37" dur="500"/>
                                        <p:tgtEl>
                                          <p:spTgt spid="22"/>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ox(in)">
                                      <p:cBhvr>
                                        <p:cTn id="40" dur="500"/>
                                        <p:tgtEl>
                                          <p:spTgt spid="9"/>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7179"/>
                                        </p:tgtEl>
                                        <p:attrNameLst>
                                          <p:attrName>style.visibility</p:attrName>
                                        </p:attrNameLst>
                                      </p:cBhvr>
                                      <p:to>
                                        <p:strVal val="visible"/>
                                      </p:to>
                                    </p:set>
                                    <p:animEffect transition="in" filter="box(in)">
                                      <p:cBhvr>
                                        <p:cTn id="43" dur="500"/>
                                        <p:tgtEl>
                                          <p:spTgt spid="7179"/>
                                        </p:tgtEl>
                                      </p:cBhvr>
                                    </p:animEffect>
                                  </p:childTnLst>
                                </p:cTn>
                              </p:par>
                              <p:par>
                                <p:cTn id="44" presetID="4" presetClass="entr" presetSubtype="16"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ox(in)">
                                      <p:cBhvr>
                                        <p:cTn id="46" dur="500"/>
                                        <p:tgtEl>
                                          <p:spTgt spid="24"/>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ox(in)">
                                      <p:cBhvr>
                                        <p:cTn id="49" dur="500"/>
                                        <p:tgtEl>
                                          <p:spTgt spid="10"/>
                                        </p:tgtEl>
                                      </p:cBhvr>
                                    </p:animEffect>
                                  </p:childTnLst>
                                </p:cTn>
                              </p:par>
                              <p:par>
                                <p:cTn id="50" presetID="4" presetClass="entr" presetSubtype="16"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ox(in)">
                                      <p:cBhvr>
                                        <p:cTn id="52" dur="500"/>
                                        <p:tgtEl>
                                          <p:spTgt spid="26"/>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ox(in)">
                                      <p:cBhvr>
                                        <p:cTn id="55" dur="500"/>
                                        <p:tgtEl>
                                          <p:spTgt spid="11"/>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7180"/>
                                        </p:tgtEl>
                                        <p:attrNameLst>
                                          <p:attrName>style.visibility</p:attrName>
                                        </p:attrNameLst>
                                      </p:cBhvr>
                                      <p:to>
                                        <p:strVal val="visible"/>
                                      </p:to>
                                    </p:set>
                                    <p:animEffect transition="in" filter="box(in)">
                                      <p:cBhvr>
                                        <p:cTn id="58" dur="500"/>
                                        <p:tgtEl>
                                          <p:spTgt spid="7180"/>
                                        </p:tgtEl>
                                      </p:cBhvr>
                                    </p:animEffect>
                                  </p:childTnLst>
                                </p:cTn>
                              </p:par>
                              <p:par>
                                <p:cTn id="59" presetID="2" presetClass="entr" presetSubtype="4"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ppt_x"/>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P spid="8" grpId="0" animBg="1"/>
      <p:bldP spid="9" grpId="0" animBg="1"/>
      <p:bldP spid="10" grpId="0" animBg="1"/>
      <p:bldP spid="11" grpId="0" animBg="1"/>
      <p:bldP spid="7178" grpId="0" animBg="1"/>
      <p:bldP spid="7179" grpId="0" animBg="1"/>
      <p:bldP spid="7180" grpId="0" animBg="1"/>
      <p:bldP spid="20" grpId="0"/>
      <p:bldP spid="21" grpId="0"/>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259632" y="1844824"/>
            <a:ext cx="2808312" cy="72008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ltLang="zh-CN" b="1" dirty="0" smtClean="0">
              <a:latin typeface="微软雅黑" pitchFamily="34" charset="-122"/>
              <a:ea typeface="微软雅黑" pitchFamily="34" charset="-122"/>
            </a:endParaRPr>
          </a:p>
          <a:p>
            <a:pPr algn="ctr"/>
            <a:r>
              <a:rPr lang="en-US" altLang="zh-CN" b="1" dirty="0" smtClean="0">
                <a:latin typeface="微软雅黑" pitchFamily="34" charset="-122"/>
                <a:ea typeface="微软雅黑" pitchFamily="34" charset="-122"/>
              </a:rPr>
              <a:t>Social Management under old model</a:t>
            </a:r>
          </a:p>
          <a:p>
            <a:pPr algn="ctr"/>
            <a:endParaRPr lang="en-US" altLang="zh-CN" dirty="0" smtClean="0">
              <a:latin typeface="微软雅黑" pitchFamily="34" charset="-122"/>
              <a:ea typeface="微软雅黑" pitchFamily="34" charset="-122"/>
            </a:endParaRPr>
          </a:p>
        </p:txBody>
      </p:sp>
      <p:sp>
        <p:nvSpPr>
          <p:cNvPr id="3" name="右箭头 2"/>
          <p:cNvSpPr/>
          <p:nvPr/>
        </p:nvSpPr>
        <p:spPr>
          <a:xfrm>
            <a:off x="4427984" y="1844824"/>
            <a:ext cx="288032" cy="64807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4" name="圆角矩形 3"/>
          <p:cNvSpPr/>
          <p:nvPr/>
        </p:nvSpPr>
        <p:spPr>
          <a:xfrm>
            <a:off x="5148064" y="1844824"/>
            <a:ext cx="2808312"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b="1" dirty="0" smtClean="0">
              <a:latin typeface="微软雅黑" pitchFamily="34" charset="-122"/>
              <a:ea typeface="微软雅黑" pitchFamily="34" charset="-122"/>
            </a:endParaRPr>
          </a:p>
          <a:p>
            <a:pPr algn="ctr"/>
            <a:r>
              <a:rPr lang="zh-CN" altLang="en-US" b="1" dirty="0" smtClean="0">
                <a:latin typeface="微软雅黑" pitchFamily="34" charset="-122"/>
                <a:ea typeface="微软雅黑" pitchFamily="34" charset="-122"/>
              </a:rPr>
              <a:t>“</a:t>
            </a:r>
            <a:r>
              <a:rPr lang="en-US" altLang="zh-CN" b="1" dirty="0" smtClean="0">
                <a:latin typeface="微软雅黑" pitchFamily="34" charset="-122"/>
                <a:ea typeface="微软雅黑" pitchFamily="34" charset="-122"/>
              </a:rPr>
              <a:t>System of Units</a:t>
            </a:r>
            <a:r>
              <a:rPr lang="zh-CN" altLang="en-US" b="1" dirty="0" smtClean="0">
                <a:latin typeface="微软雅黑" pitchFamily="34" charset="-122"/>
                <a:ea typeface="微软雅黑" pitchFamily="34" charset="-122"/>
              </a:rPr>
              <a:t>”</a:t>
            </a:r>
            <a:endParaRPr lang="en-US" altLang="zh-CN" b="1" dirty="0" smtClean="0">
              <a:latin typeface="微软雅黑" pitchFamily="34" charset="-122"/>
              <a:ea typeface="微软雅黑" pitchFamily="34" charset="-122"/>
            </a:endParaRPr>
          </a:p>
          <a:p>
            <a:pPr algn="ctr"/>
            <a:endParaRPr lang="en-US" altLang="zh-CN" dirty="0" smtClean="0">
              <a:latin typeface="微软雅黑" pitchFamily="34" charset="-122"/>
              <a:ea typeface="微软雅黑" pitchFamily="34" charset="-122"/>
            </a:endParaRPr>
          </a:p>
        </p:txBody>
      </p:sp>
      <p:sp>
        <p:nvSpPr>
          <p:cNvPr id="5" name="下箭头 4"/>
          <p:cNvSpPr/>
          <p:nvPr/>
        </p:nvSpPr>
        <p:spPr>
          <a:xfrm>
            <a:off x="6228184" y="2708920"/>
            <a:ext cx="648072" cy="216024"/>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 name="圆角矩形 5"/>
          <p:cNvSpPr/>
          <p:nvPr/>
        </p:nvSpPr>
        <p:spPr>
          <a:xfrm>
            <a:off x="5148064" y="2996952"/>
            <a:ext cx="2808312"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b="1" dirty="0" smtClean="0">
              <a:latin typeface="微软雅黑" pitchFamily="34" charset="-122"/>
              <a:ea typeface="微软雅黑" pitchFamily="34" charset="-122"/>
            </a:endParaRPr>
          </a:p>
          <a:p>
            <a:pPr algn="ctr"/>
            <a:r>
              <a:rPr lang="en-US" altLang="zh-CN" b="1" dirty="0" smtClean="0">
                <a:latin typeface="微软雅黑" pitchFamily="34" charset="-122"/>
                <a:ea typeface="微软雅黑" pitchFamily="34" charset="-122"/>
              </a:rPr>
              <a:t>Integrated society</a:t>
            </a:r>
          </a:p>
          <a:p>
            <a:pPr algn="ctr"/>
            <a:endParaRPr lang="en-US" altLang="zh-CN" dirty="0" smtClean="0">
              <a:latin typeface="微软雅黑" pitchFamily="34" charset="-122"/>
              <a:ea typeface="微软雅黑" pitchFamily="34" charset="-122"/>
            </a:endParaRPr>
          </a:p>
        </p:txBody>
      </p:sp>
      <p:sp>
        <p:nvSpPr>
          <p:cNvPr id="7" name="下箭头 6"/>
          <p:cNvSpPr/>
          <p:nvPr/>
        </p:nvSpPr>
        <p:spPr>
          <a:xfrm>
            <a:off x="6228184" y="3861048"/>
            <a:ext cx="648072" cy="216024"/>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8" name="圆角矩形 7"/>
          <p:cNvSpPr/>
          <p:nvPr/>
        </p:nvSpPr>
        <p:spPr>
          <a:xfrm>
            <a:off x="5143504" y="4221088"/>
            <a:ext cx="2808312"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altLang="zh-CN" b="1" dirty="0" smtClean="0"/>
              <a:t>Centralized power/ administrative system</a:t>
            </a:r>
            <a:endParaRPr lang="en-US" altLang="zh-CN" b="1" dirty="0" smtClean="0">
              <a:latin typeface="微软雅黑" pitchFamily="34" charset="-122"/>
              <a:ea typeface="微软雅黑" pitchFamily="34" charset="-122"/>
            </a:endParaRPr>
          </a:p>
        </p:txBody>
      </p:sp>
      <p:sp>
        <p:nvSpPr>
          <p:cNvPr id="9" name="下箭头 8"/>
          <p:cNvSpPr/>
          <p:nvPr/>
        </p:nvSpPr>
        <p:spPr>
          <a:xfrm>
            <a:off x="6228184" y="5085184"/>
            <a:ext cx="648072" cy="216024"/>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10" name="圆角矩形 9"/>
          <p:cNvSpPr/>
          <p:nvPr/>
        </p:nvSpPr>
        <p:spPr>
          <a:xfrm>
            <a:off x="5148064" y="5517232"/>
            <a:ext cx="2808312"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b="1" dirty="0" smtClean="0">
              <a:latin typeface="微软雅黑" pitchFamily="34" charset="-122"/>
              <a:ea typeface="微软雅黑" pitchFamily="34" charset="-122"/>
            </a:endParaRPr>
          </a:p>
          <a:p>
            <a:pPr algn="ctr"/>
            <a:r>
              <a:rPr lang="en-US" altLang="zh-CN" b="1" dirty="0" smtClean="0">
                <a:latin typeface="微软雅黑" pitchFamily="34" charset="-122"/>
                <a:ea typeface="微软雅黑" pitchFamily="34" charset="-122"/>
              </a:rPr>
              <a:t>Management through “units”</a:t>
            </a:r>
          </a:p>
          <a:p>
            <a:pPr algn="ctr"/>
            <a:endParaRPr lang="en-US" altLang="zh-CN" dirty="0" smtClean="0">
              <a:latin typeface="微软雅黑" pitchFamily="34" charset="-122"/>
              <a:ea typeface="微软雅黑" pitchFamily="34" charset="-122"/>
            </a:endParaRPr>
          </a:p>
        </p:txBody>
      </p:sp>
      <p:sp>
        <p:nvSpPr>
          <p:cNvPr id="13" name="左箭头 12"/>
          <p:cNvSpPr/>
          <p:nvPr/>
        </p:nvSpPr>
        <p:spPr>
          <a:xfrm>
            <a:off x="4355976" y="5445224"/>
            <a:ext cx="360040" cy="720080"/>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14" name="圆角矩形 13"/>
          <p:cNvSpPr/>
          <p:nvPr/>
        </p:nvSpPr>
        <p:spPr>
          <a:xfrm>
            <a:off x="1331640" y="5517232"/>
            <a:ext cx="2808312"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b="1" dirty="0" smtClean="0">
              <a:latin typeface="微软雅黑" pitchFamily="34" charset="-122"/>
              <a:ea typeface="微软雅黑" pitchFamily="34" charset="-122"/>
            </a:endParaRPr>
          </a:p>
          <a:p>
            <a:pPr algn="ctr"/>
            <a:r>
              <a:rPr lang="en-US" altLang="zh-CN" b="1" dirty="0" smtClean="0">
                <a:latin typeface="微软雅黑" pitchFamily="34" charset="-122"/>
                <a:ea typeface="微软雅黑" pitchFamily="34" charset="-122"/>
              </a:rPr>
              <a:t>Individual Citizens</a:t>
            </a:r>
          </a:p>
          <a:p>
            <a:pPr algn="ctr"/>
            <a:endParaRPr lang="en-US" altLang="zh-CN" dirty="0" smtClean="0">
              <a:latin typeface="微软雅黑" pitchFamily="34" charset="-122"/>
              <a:ea typeface="微软雅黑" pitchFamily="34" charset="-122"/>
            </a:endParaRPr>
          </a:p>
        </p:txBody>
      </p:sp>
      <p:cxnSp>
        <p:nvCxnSpPr>
          <p:cNvPr id="17" name="直接箭头连接符 16"/>
          <p:cNvCxnSpPr/>
          <p:nvPr/>
        </p:nvCxnSpPr>
        <p:spPr>
          <a:xfrm flipH="1" flipV="1">
            <a:off x="1691680" y="4509120"/>
            <a:ext cx="576064" cy="9361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直接箭头连接符 17"/>
          <p:cNvCxnSpPr/>
          <p:nvPr/>
        </p:nvCxnSpPr>
        <p:spPr>
          <a:xfrm flipV="1">
            <a:off x="3491880" y="4581128"/>
            <a:ext cx="504056" cy="8724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圆角矩形 21"/>
          <p:cNvSpPr/>
          <p:nvPr/>
        </p:nvSpPr>
        <p:spPr>
          <a:xfrm>
            <a:off x="3071802" y="3645024"/>
            <a:ext cx="1857388"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b="1" dirty="0" smtClean="0">
              <a:latin typeface="微软雅黑" pitchFamily="34" charset="-122"/>
              <a:ea typeface="微软雅黑" pitchFamily="34" charset="-122"/>
            </a:endParaRPr>
          </a:p>
          <a:p>
            <a:pPr algn="ctr"/>
            <a:r>
              <a:rPr lang="en-US" altLang="zh-CN" sz="1600" b="1" dirty="0" smtClean="0">
                <a:latin typeface="微软雅黑" pitchFamily="34" charset="-122"/>
                <a:ea typeface="微软雅黑" pitchFamily="34" charset="-122"/>
              </a:rPr>
              <a:t>Lack sense of belongings to community</a:t>
            </a:r>
          </a:p>
          <a:p>
            <a:pPr algn="ctr"/>
            <a:endParaRPr lang="en-US" altLang="zh-CN" dirty="0" smtClean="0">
              <a:latin typeface="微软雅黑" pitchFamily="34" charset="-122"/>
              <a:ea typeface="微软雅黑" pitchFamily="34" charset="-122"/>
            </a:endParaRPr>
          </a:p>
        </p:txBody>
      </p:sp>
      <p:sp>
        <p:nvSpPr>
          <p:cNvPr id="23" name="圆角矩形 22"/>
          <p:cNvSpPr/>
          <p:nvPr/>
        </p:nvSpPr>
        <p:spPr>
          <a:xfrm>
            <a:off x="571473" y="3573016"/>
            <a:ext cx="1862850"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b="1" dirty="0" smtClean="0">
              <a:latin typeface="微软雅黑" pitchFamily="34" charset="-122"/>
              <a:ea typeface="微软雅黑" pitchFamily="34" charset="-122"/>
            </a:endParaRPr>
          </a:p>
          <a:p>
            <a:pPr algn="ctr"/>
            <a:r>
              <a:rPr lang="en-US" altLang="zh-CN" sz="1600" b="1" dirty="0" smtClean="0">
                <a:latin typeface="微软雅黑" pitchFamily="34" charset="-122"/>
                <a:ea typeface="微软雅黑" pitchFamily="34" charset="-122"/>
              </a:rPr>
              <a:t>Sense </a:t>
            </a:r>
            <a:r>
              <a:rPr lang="en-US" altLang="zh-CN" sz="1600" b="1" dirty="0" smtClean="0">
                <a:latin typeface="微软雅黑" pitchFamily="34" charset="-122"/>
                <a:ea typeface="微软雅黑" pitchFamily="34" charset="-122"/>
              </a:rPr>
              <a:t>of belongings to Organization</a:t>
            </a:r>
          </a:p>
          <a:p>
            <a:pPr algn="ctr"/>
            <a:endParaRPr lang="en-US" altLang="zh-CN" dirty="0" smtClean="0">
              <a:latin typeface="微软雅黑" pitchFamily="34" charset="-122"/>
              <a:ea typeface="微软雅黑" pitchFamily="34" charset="-122"/>
            </a:endParaRPr>
          </a:p>
        </p:txBody>
      </p:sp>
      <p:cxnSp>
        <p:nvCxnSpPr>
          <p:cNvPr id="27" name="直接箭头连接符 26"/>
          <p:cNvCxnSpPr/>
          <p:nvPr/>
        </p:nvCxnSpPr>
        <p:spPr>
          <a:xfrm flipH="1" flipV="1">
            <a:off x="3419872" y="2636912"/>
            <a:ext cx="576064" cy="9361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直接箭头连接符 27"/>
          <p:cNvCxnSpPr/>
          <p:nvPr/>
        </p:nvCxnSpPr>
        <p:spPr>
          <a:xfrm flipV="1">
            <a:off x="1547664" y="2708920"/>
            <a:ext cx="576064" cy="8640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9" name="Picture 7" descr="C:\Users\sgxy4\Documents\李大宇的文件夹—院长助理\学院介绍\国开 社院 GIF 1.gif"/>
          <p:cNvPicPr>
            <a:picLocks noChangeAspect="1" noChangeArrowheads="1"/>
          </p:cNvPicPr>
          <p:nvPr/>
        </p:nvPicPr>
        <p:blipFill>
          <a:blip r:embed="rId3" cstate="print"/>
          <a:srcRect t="36409" b="50370"/>
          <a:stretch>
            <a:fillRect/>
          </a:stretch>
        </p:blipFill>
        <p:spPr bwMode="auto">
          <a:xfrm>
            <a:off x="-6880" y="0"/>
            <a:ext cx="2441203" cy="322746"/>
          </a:xfrm>
          <a:prstGeom prst="rect">
            <a:avLst/>
          </a:prstGeom>
          <a:noFill/>
        </p:spPr>
      </p:pic>
      <p:pic>
        <p:nvPicPr>
          <p:cNvPr id="20" name="Picture 2" descr="5"/>
          <p:cNvPicPr>
            <a:picLocks noChangeAspect="1" noChangeArrowheads="1"/>
          </p:cNvPicPr>
          <p:nvPr/>
        </p:nvPicPr>
        <p:blipFill>
          <a:blip r:embed="rId4" cstate="print"/>
          <a:srcRect/>
          <a:stretch>
            <a:fillRect/>
          </a:stretch>
        </p:blipFill>
        <p:spPr bwMode="auto">
          <a:xfrm>
            <a:off x="2434323" y="0"/>
            <a:ext cx="6702797" cy="322746"/>
          </a:xfrm>
          <a:prstGeom prst="rect">
            <a:avLst/>
          </a:prstGeom>
          <a:noFill/>
          <a:ln w="9525">
            <a:noFill/>
            <a:miter lim="800000"/>
            <a:headEnd/>
            <a:tailEnd/>
          </a:ln>
        </p:spPr>
      </p:pic>
      <p:sp>
        <p:nvSpPr>
          <p:cNvPr id="21" name="标题 4"/>
          <p:cNvSpPr txBox="1">
            <a:spLocks/>
          </p:cNvSpPr>
          <p:nvPr/>
        </p:nvSpPr>
        <p:spPr bwMode="auto">
          <a:xfrm>
            <a:off x="571472" y="836718"/>
            <a:ext cx="8572528" cy="1008106"/>
          </a:xfrm>
          <a:prstGeom prst="rect">
            <a:avLst/>
          </a:prstGeom>
        </p:spPr>
        <p:txBody>
          <a:bodyPr/>
          <a:lstStyle/>
          <a:p>
            <a:pPr>
              <a:defRPr/>
            </a:pPr>
            <a:r>
              <a:rPr lang="en-US" altLang="zh-CN" sz="2800" b="1" kern="0" dirty="0" smtClean="0">
                <a:latin typeface="微软雅黑" pitchFamily="34" charset="-122"/>
                <a:ea typeface="微软雅黑" pitchFamily="34" charset="-122"/>
                <a:cs typeface="+mj-cs"/>
              </a:rPr>
              <a:t>The Transformation of Chinese Community</a:t>
            </a:r>
            <a:endParaRPr lang="zh-CN" altLang="en-US" sz="2800" b="1" kern="0" dirty="0">
              <a:latin typeface="微软雅黑" pitchFamily="34" charset="-122"/>
              <a:ea typeface="微软雅黑" pitchFamily="34" charset="-122"/>
              <a:cs typeface="+mj-cs"/>
            </a:endParaRPr>
          </a:p>
        </p:txBody>
      </p:sp>
    </p:spTree>
    <p:extLst>
      <p:ext uri="{BB962C8B-B14F-4D97-AF65-F5344CB8AC3E}">
        <p14:creationId xmlns:p14="http://schemas.microsoft.com/office/powerpoint/2010/main" xmlns="" val="41183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par>
                                <p:cTn id="43" presetID="16" presetClass="entr" presetSubtype="21"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par>
                                <p:cTn id="46" presetID="16" presetClass="entr" presetSubtype="21"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par>
                                <p:cTn id="55" presetID="16" presetClass="entr" presetSubtype="21"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par>
                                <p:cTn id="58" presetID="16" presetClass="entr" presetSubtype="21"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3" grpId="0" animBg="1"/>
      <p:bldP spid="14" grpId="0" animBg="1"/>
      <p:bldP spid="22" grpId="0" animBg="1"/>
      <p:bldP spid="23"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259632" y="1196752"/>
            <a:ext cx="2808312" cy="72008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ltLang="zh-CN" b="1" dirty="0" smtClean="0">
              <a:latin typeface="微软雅黑" pitchFamily="34" charset="-122"/>
              <a:ea typeface="微软雅黑" pitchFamily="34" charset="-122"/>
            </a:endParaRPr>
          </a:p>
          <a:p>
            <a:pPr algn="ctr"/>
            <a:r>
              <a:rPr lang="en-US" altLang="zh-CN" b="1" dirty="0" smtClean="0">
                <a:latin typeface="微软雅黑" pitchFamily="34" charset="-122"/>
                <a:ea typeface="微软雅黑" pitchFamily="34" charset="-122"/>
              </a:rPr>
              <a:t>Social Governance under new model</a:t>
            </a:r>
          </a:p>
          <a:p>
            <a:pPr algn="ctr"/>
            <a:endParaRPr lang="en-US" altLang="zh-CN" dirty="0" smtClean="0">
              <a:latin typeface="微软雅黑" pitchFamily="34" charset="-122"/>
              <a:ea typeface="微软雅黑" pitchFamily="34" charset="-122"/>
            </a:endParaRPr>
          </a:p>
        </p:txBody>
      </p:sp>
      <p:sp>
        <p:nvSpPr>
          <p:cNvPr id="3" name="右箭头 2"/>
          <p:cNvSpPr/>
          <p:nvPr/>
        </p:nvSpPr>
        <p:spPr>
          <a:xfrm>
            <a:off x="4427984" y="1196752"/>
            <a:ext cx="288032" cy="64807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4" name="圆角矩形 3"/>
          <p:cNvSpPr/>
          <p:nvPr/>
        </p:nvSpPr>
        <p:spPr>
          <a:xfrm>
            <a:off x="5148064" y="1196752"/>
            <a:ext cx="2808312"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b="1" dirty="0" smtClean="0">
              <a:latin typeface="微软雅黑" pitchFamily="34" charset="-122"/>
              <a:ea typeface="微软雅黑" pitchFamily="34" charset="-122"/>
            </a:endParaRPr>
          </a:p>
          <a:p>
            <a:pPr algn="ctr"/>
            <a:endParaRPr lang="en-US" altLang="zh-CN" b="1" dirty="0" smtClean="0">
              <a:latin typeface="微软雅黑" pitchFamily="34" charset="-122"/>
              <a:ea typeface="微软雅黑" pitchFamily="34" charset="-122"/>
            </a:endParaRPr>
          </a:p>
          <a:p>
            <a:pPr algn="ctr"/>
            <a:r>
              <a:rPr lang="en-US" altLang="zh-CN" b="1" dirty="0" smtClean="0">
                <a:latin typeface="微软雅黑" pitchFamily="34" charset="-122"/>
                <a:ea typeface="微软雅黑" pitchFamily="34" charset="-122"/>
              </a:rPr>
              <a:t>“S</a:t>
            </a:r>
            <a:r>
              <a:rPr lang="en-US" altLang="zh-CN" b="1" dirty="0" smtClean="0"/>
              <a:t>ystem of units" gradually collapse</a:t>
            </a:r>
          </a:p>
          <a:p>
            <a:pPr algn="ctr"/>
            <a:endParaRPr lang="en-US" altLang="zh-CN" b="1" dirty="0" smtClean="0">
              <a:latin typeface="微软雅黑" pitchFamily="34" charset="-122"/>
              <a:ea typeface="微软雅黑" pitchFamily="34" charset="-122"/>
            </a:endParaRPr>
          </a:p>
          <a:p>
            <a:pPr algn="ctr"/>
            <a:endParaRPr lang="en-US" altLang="zh-CN" dirty="0" smtClean="0">
              <a:latin typeface="微软雅黑" pitchFamily="34" charset="-122"/>
              <a:ea typeface="微软雅黑" pitchFamily="34" charset="-122"/>
            </a:endParaRPr>
          </a:p>
        </p:txBody>
      </p:sp>
      <p:sp>
        <p:nvSpPr>
          <p:cNvPr id="5" name="下箭头 4"/>
          <p:cNvSpPr/>
          <p:nvPr/>
        </p:nvSpPr>
        <p:spPr>
          <a:xfrm>
            <a:off x="6228184" y="2060848"/>
            <a:ext cx="648072" cy="216024"/>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 name="圆角矩形 5"/>
          <p:cNvSpPr/>
          <p:nvPr/>
        </p:nvSpPr>
        <p:spPr>
          <a:xfrm>
            <a:off x="5148064" y="2348880"/>
            <a:ext cx="2808312"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b="1" dirty="0" smtClean="0">
              <a:latin typeface="微软雅黑" pitchFamily="34" charset="-122"/>
              <a:ea typeface="微软雅黑" pitchFamily="34" charset="-122"/>
            </a:endParaRPr>
          </a:p>
          <a:p>
            <a:pPr algn="ctr"/>
            <a:endParaRPr lang="en-US" altLang="zh-CN" b="1" dirty="0" smtClean="0"/>
          </a:p>
          <a:p>
            <a:pPr algn="ctr"/>
            <a:r>
              <a:rPr lang="en-US" altLang="zh-CN" b="1" dirty="0" smtClean="0"/>
              <a:t>“System of community" needs increase</a:t>
            </a:r>
          </a:p>
          <a:p>
            <a:pPr algn="ctr"/>
            <a:endParaRPr lang="en-US" altLang="zh-CN" b="1" dirty="0" smtClean="0">
              <a:latin typeface="微软雅黑" pitchFamily="34" charset="-122"/>
              <a:ea typeface="微软雅黑" pitchFamily="34" charset="-122"/>
            </a:endParaRPr>
          </a:p>
          <a:p>
            <a:pPr algn="ctr"/>
            <a:endParaRPr lang="en-US" altLang="zh-CN" dirty="0" smtClean="0">
              <a:latin typeface="微软雅黑" pitchFamily="34" charset="-122"/>
              <a:ea typeface="微软雅黑" pitchFamily="34" charset="-122"/>
            </a:endParaRPr>
          </a:p>
        </p:txBody>
      </p:sp>
      <p:sp>
        <p:nvSpPr>
          <p:cNvPr id="7" name="下箭头 6"/>
          <p:cNvSpPr/>
          <p:nvPr/>
        </p:nvSpPr>
        <p:spPr>
          <a:xfrm>
            <a:off x="6228184" y="3212976"/>
            <a:ext cx="648072" cy="216024"/>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8" name="圆角矩形 7"/>
          <p:cNvSpPr/>
          <p:nvPr/>
        </p:nvSpPr>
        <p:spPr>
          <a:xfrm>
            <a:off x="5148064" y="3573016"/>
            <a:ext cx="2808312"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b="1" dirty="0" smtClean="0">
              <a:latin typeface="微软雅黑" pitchFamily="34" charset="-122"/>
              <a:ea typeface="微软雅黑" pitchFamily="34" charset="-122"/>
            </a:endParaRPr>
          </a:p>
          <a:p>
            <a:pPr algn="ctr"/>
            <a:r>
              <a:rPr lang="en-US" altLang="zh-CN" b="1" dirty="0" smtClean="0">
                <a:latin typeface="微软雅黑" pitchFamily="34" charset="-122"/>
                <a:ea typeface="微软雅黑" pitchFamily="34" charset="-122"/>
              </a:rPr>
              <a:t>Back to the society and residential place</a:t>
            </a:r>
          </a:p>
          <a:p>
            <a:pPr algn="ctr"/>
            <a:endParaRPr lang="en-US" altLang="zh-CN" dirty="0" smtClean="0">
              <a:latin typeface="微软雅黑" pitchFamily="34" charset="-122"/>
              <a:ea typeface="微软雅黑" pitchFamily="34" charset="-122"/>
            </a:endParaRPr>
          </a:p>
        </p:txBody>
      </p:sp>
      <p:sp>
        <p:nvSpPr>
          <p:cNvPr id="9" name="下箭头 8"/>
          <p:cNvSpPr/>
          <p:nvPr/>
        </p:nvSpPr>
        <p:spPr>
          <a:xfrm>
            <a:off x="6228184" y="4437112"/>
            <a:ext cx="648072" cy="216024"/>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10" name="圆角矩形 9"/>
          <p:cNvSpPr/>
          <p:nvPr/>
        </p:nvSpPr>
        <p:spPr>
          <a:xfrm>
            <a:off x="5148064" y="4869160"/>
            <a:ext cx="2808312"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b="1" dirty="0" smtClean="0">
              <a:latin typeface="微软雅黑" pitchFamily="34" charset="-122"/>
              <a:ea typeface="微软雅黑" pitchFamily="34" charset="-122"/>
            </a:endParaRPr>
          </a:p>
          <a:p>
            <a:pPr algn="ctr"/>
            <a:r>
              <a:rPr lang="en-US" altLang="zh-CN" b="1" dirty="0" smtClean="0">
                <a:latin typeface="微软雅黑" pitchFamily="34" charset="-122"/>
                <a:ea typeface="微软雅黑" pitchFamily="34" charset="-122"/>
              </a:rPr>
              <a:t>Urgently need new carrier platform</a:t>
            </a:r>
          </a:p>
          <a:p>
            <a:pPr algn="ctr"/>
            <a:endParaRPr lang="en-US" altLang="zh-CN" dirty="0" smtClean="0">
              <a:latin typeface="微软雅黑" pitchFamily="34" charset="-122"/>
              <a:ea typeface="微软雅黑" pitchFamily="34" charset="-122"/>
            </a:endParaRPr>
          </a:p>
        </p:txBody>
      </p:sp>
      <p:sp>
        <p:nvSpPr>
          <p:cNvPr id="13" name="左箭头 12"/>
          <p:cNvSpPr/>
          <p:nvPr/>
        </p:nvSpPr>
        <p:spPr>
          <a:xfrm>
            <a:off x="4355976" y="4797152"/>
            <a:ext cx="360040" cy="720080"/>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14" name="圆角矩形 13"/>
          <p:cNvSpPr/>
          <p:nvPr/>
        </p:nvSpPr>
        <p:spPr>
          <a:xfrm>
            <a:off x="1331640" y="4869160"/>
            <a:ext cx="2808312"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b="1" dirty="0" smtClean="0">
              <a:latin typeface="微软雅黑" pitchFamily="34" charset="-122"/>
              <a:ea typeface="微软雅黑" pitchFamily="34" charset="-122"/>
            </a:endParaRPr>
          </a:p>
          <a:p>
            <a:pPr algn="ctr"/>
            <a:r>
              <a:rPr lang="en-US" altLang="zh-CN" b="1" dirty="0" smtClean="0">
                <a:latin typeface="微软雅黑" pitchFamily="34" charset="-122"/>
                <a:ea typeface="微软雅黑" pitchFamily="34" charset="-122"/>
              </a:rPr>
              <a:t>Individual Citizens</a:t>
            </a:r>
          </a:p>
          <a:p>
            <a:pPr algn="ctr"/>
            <a:endParaRPr lang="en-US" altLang="zh-CN" dirty="0" smtClean="0">
              <a:latin typeface="微软雅黑" pitchFamily="34" charset="-122"/>
              <a:ea typeface="微软雅黑" pitchFamily="34" charset="-122"/>
            </a:endParaRPr>
          </a:p>
        </p:txBody>
      </p:sp>
      <p:cxnSp>
        <p:nvCxnSpPr>
          <p:cNvPr id="17" name="直接箭头连接符 16"/>
          <p:cNvCxnSpPr/>
          <p:nvPr/>
        </p:nvCxnSpPr>
        <p:spPr>
          <a:xfrm flipH="1" flipV="1">
            <a:off x="1691680" y="3861048"/>
            <a:ext cx="576064" cy="9361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直接箭头连接符 17"/>
          <p:cNvCxnSpPr/>
          <p:nvPr/>
        </p:nvCxnSpPr>
        <p:spPr>
          <a:xfrm flipV="1">
            <a:off x="3491880" y="3933056"/>
            <a:ext cx="504056" cy="8724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圆角矩形 21"/>
          <p:cNvSpPr/>
          <p:nvPr/>
        </p:nvSpPr>
        <p:spPr>
          <a:xfrm>
            <a:off x="2857488" y="3066110"/>
            <a:ext cx="2147700"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b="1" dirty="0" smtClean="0">
              <a:latin typeface="微软雅黑" pitchFamily="34" charset="-122"/>
              <a:ea typeface="微软雅黑" pitchFamily="34" charset="-122"/>
            </a:endParaRPr>
          </a:p>
          <a:p>
            <a:pPr algn="ctr"/>
            <a:r>
              <a:rPr lang="en-US" altLang="zh-CN" sz="1600" b="1" dirty="0" smtClean="0">
                <a:latin typeface="微软雅黑" pitchFamily="34" charset="-122"/>
                <a:ea typeface="微软雅黑" pitchFamily="34" charset="-122"/>
              </a:rPr>
              <a:t>Sense of belongings to community</a:t>
            </a:r>
          </a:p>
          <a:p>
            <a:pPr algn="ctr"/>
            <a:endParaRPr lang="en-US" altLang="zh-CN" dirty="0" smtClean="0">
              <a:latin typeface="微软雅黑" pitchFamily="34" charset="-122"/>
              <a:ea typeface="微软雅黑" pitchFamily="34" charset="-122"/>
            </a:endParaRPr>
          </a:p>
        </p:txBody>
      </p:sp>
      <p:sp>
        <p:nvSpPr>
          <p:cNvPr id="23" name="圆角矩形 22"/>
          <p:cNvSpPr/>
          <p:nvPr/>
        </p:nvSpPr>
        <p:spPr>
          <a:xfrm>
            <a:off x="500034" y="3066110"/>
            <a:ext cx="1695702"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b="1" dirty="0" smtClean="0">
              <a:latin typeface="微软雅黑" pitchFamily="34" charset="-122"/>
              <a:ea typeface="微软雅黑" pitchFamily="34" charset="-122"/>
            </a:endParaRPr>
          </a:p>
          <a:p>
            <a:pPr algn="ctr"/>
            <a:r>
              <a:rPr lang="en-US" altLang="zh-CN" sz="1600" b="1" dirty="0" smtClean="0">
                <a:latin typeface="微软雅黑" pitchFamily="34" charset="-122"/>
                <a:ea typeface="微软雅黑" pitchFamily="34" charset="-122"/>
              </a:rPr>
              <a:t>Sense of belongings to society</a:t>
            </a:r>
          </a:p>
          <a:p>
            <a:pPr algn="ctr"/>
            <a:endParaRPr lang="en-US" altLang="zh-CN" dirty="0" smtClean="0">
              <a:latin typeface="微软雅黑" pitchFamily="34" charset="-122"/>
              <a:ea typeface="微软雅黑" pitchFamily="34" charset="-122"/>
            </a:endParaRPr>
          </a:p>
        </p:txBody>
      </p:sp>
      <p:cxnSp>
        <p:nvCxnSpPr>
          <p:cNvPr id="27" name="直接箭头连接符 26"/>
          <p:cNvCxnSpPr/>
          <p:nvPr/>
        </p:nvCxnSpPr>
        <p:spPr>
          <a:xfrm flipH="1" flipV="1">
            <a:off x="3419872" y="1988840"/>
            <a:ext cx="576064" cy="9361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直接箭头连接符 27"/>
          <p:cNvCxnSpPr/>
          <p:nvPr/>
        </p:nvCxnSpPr>
        <p:spPr>
          <a:xfrm flipV="1">
            <a:off x="1547664" y="2060848"/>
            <a:ext cx="576064" cy="8640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9" name="Picture 7" descr="C:\Users\sgxy4\Documents\李大宇的文件夹—院长助理\学院介绍\国开 社院 GIF 1.gif"/>
          <p:cNvPicPr>
            <a:picLocks noChangeAspect="1" noChangeArrowheads="1"/>
          </p:cNvPicPr>
          <p:nvPr/>
        </p:nvPicPr>
        <p:blipFill>
          <a:blip r:embed="rId3" cstate="print"/>
          <a:srcRect t="36409" b="50370"/>
          <a:stretch>
            <a:fillRect/>
          </a:stretch>
        </p:blipFill>
        <p:spPr bwMode="auto">
          <a:xfrm>
            <a:off x="-6880" y="0"/>
            <a:ext cx="2441203" cy="322746"/>
          </a:xfrm>
          <a:prstGeom prst="rect">
            <a:avLst/>
          </a:prstGeom>
          <a:noFill/>
        </p:spPr>
      </p:pic>
      <p:pic>
        <p:nvPicPr>
          <p:cNvPr id="20" name="Picture 2" descr="5"/>
          <p:cNvPicPr>
            <a:picLocks noChangeAspect="1" noChangeArrowheads="1"/>
          </p:cNvPicPr>
          <p:nvPr/>
        </p:nvPicPr>
        <p:blipFill>
          <a:blip r:embed="rId4" cstate="print"/>
          <a:srcRect/>
          <a:stretch>
            <a:fillRect/>
          </a:stretch>
        </p:blipFill>
        <p:spPr bwMode="auto">
          <a:xfrm>
            <a:off x="2434323" y="0"/>
            <a:ext cx="6702797" cy="322746"/>
          </a:xfrm>
          <a:prstGeom prst="rect">
            <a:avLst/>
          </a:prstGeom>
          <a:noFill/>
          <a:ln w="9525">
            <a:noFill/>
            <a:miter lim="800000"/>
            <a:headEnd/>
            <a:tailEnd/>
          </a:ln>
        </p:spPr>
      </p:pic>
    </p:spTree>
    <p:extLst>
      <p:ext uri="{BB962C8B-B14F-4D97-AF65-F5344CB8AC3E}">
        <p14:creationId xmlns:p14="http://schemas.microsoft.com/office/powerpoint/2010/main" xmlns="" val="239398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par>
                                <p:cTn id="40" presetID="16" presetClass="entr" presetSubtype="21"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par>
                                <p:cTn id="43" presetID="16" presetClass="entr" presetSubtype="21"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Vertical)">
                                      <p:cBhvr>
                                        <p:cTn id="48" dur="500"/>
                                        <p:tgtEl>
                                          <p:spTgt spid="22"/>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arn(inVertical)">
                                      <p:cBhvr>
                                        <p:cTn id="51" dur="500"/>
                                        <p:tgtEl>
                                          <p:spTgt spid="23"/>
                                        </p:tgtEl>
                                      </p:cBhvr>
                                    </p:animEffect>
                                  </p:childTnLst>
                                </p:cTn>
                              </p:par>
                              <p:par>
                                <p:cTn id="52" presetID="16" presetClass="entr" presetSubtype="21"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arn(inVertical)">
                                      <p:cBhvr>
                                        <p:cTn id="54" dur="500"/>
                                        <p:tgtEl>
                                          <p:spTgt spid="27"/>
                                        </p:tgtEl>
                                      </p:cBhvr>
                                    </p:animEffect>
                                  </p:childTnLst>
                                </p:cTn>
                              </p:par>
                              <p:par>
                                <p:cTn id="55" presetID="16" presetClass="entr" presetSubtype="21"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arn(inVertical)">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3" grpId="0" animBg="1"/>
      <p:bldP spid="14"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677886"/>
            <a:ext cx="7776864" cy="461665"/>
          </a:xfrm>
          <a:prstGeom prst="rect">
            <a:avLst/>
          </a:prstGeom>
        </p:spPr>
        <p:txBody>
          <a:bodyPr wrap="squar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Social Management</a:t>
            </a:r>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to</a:t>
            </a:r>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Social Governance</a:t>
            </a:r>
            <a:r>
              <a:rPr lang="zh-CN" altLang="en-US" sz="2400" b="1" dirty="0" smtClean="0">
                <a:latin typeface="微软雅黑" pitchFamily="34" charset="-122"/>
                <a:ea typeface="微软雅黑" pitchFamily="34" charset="-122"/>
              </a:rPr>
              <a:t>”？</a:t>
            </a:r>
            <a:endParaRPr lang="zh-CN" altLang="en-US" sz="2400" b="1" dirty="0">
              <a:latin typeface="微软雅黑" pitchFamily="34" charset="-122"/>
              <a:ea typeface="微软雅黑" pitchFamily="34" charset="-122"/>
            </a:endParaRPr>
          </a:p>
        </p:txBody>
      </p:sp>
      <p:sp>
        <p:nvSpPr>
          <p:cNvPr id="3" name="下箭头标注 2"/>
          <p:cNvSpPr/>
          <p:nvPr/>
        </p:nvSpPr>
        <p:spPr>
          <a:xfrm>
            <a:off x="827584" y="1628800"/>
            <a:ext cx="2160240" cy="792088"/>
          </a:xfrm>
          <a:prstGeom prst="down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000" dirty="0" smtClean="0">
                <a:latin typeface="微软雅黑" pitchFamily="34" charset="-122"/>
                <a:ea typeface="微软雅黑" pitchFamily="34" charset="-122"/>
              </a:rPr>
              <a:t>Management</a:t>
            </a:r>
            <a:endParaRPr lang="zh-CN" altLang="en-US" sz="2000" dirty="0">
              <a:latin typeface="微软雅黑" pitchFamily="34" charset="-122"/>
              <a:ea typeface="微软雅黑" pitchFamily="34" charset="-122"/>
            </a:endParaRPr>
          </a:p>
        </p:txBody>
      </p:sp>
      <p:sp>
        <p:nvSpPr>
          <p:cNvPr id="5" name="圆角矩形 4"/>
          <p:cNvSpPr/>
          <p:nvPr/>
        </p:nvSpPr>
        <p:spPr>
          <a:xfrm>
            <a:off x="827584" y="2636912"/>
            <a:ext cx="2160240" cy="15121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altLang="zh-CN" b="1" dirty="0" smtClean="0"/>
          </a:p>
          <a:p>
            <a:r>
              <a:rPr lang="en-US" altLang="zh-CN" b="1" dirty="0" smtClean="0"/>
              <a:t>Non- negotiable</a:t>
            </a:r>
          </a:p>
          <a:p>
            <a:endParaRPr lang="en-US" altLang="zh-CN" b="1" dirty="0" smtClean="0"/>
          </a:p>
          <a:p>
            <a:r>
              <a:rPr lang="en-US" altLang="zh-CN" dirty="0" smtClean="0"/>
              <a:t>Power</a:t>
            </a:r>
          </a:p>
          <a:p>
            <a:r>
              <a:rPr lang="en-US" altLang="zh-CN" dirty="0" smtClean="0"/>
              <a:t>Mandatory</a:t>
            </a:r>
          </a:p>
          <a:p>
            <a:r>
              <a:rPr lang="en-US" altLang="zh-CN" dirty="0" smtClean="0"/>
              <a:t>obedience </a:t>
            </a:r>
          </a:p>
          <a:p>
            <a:pPr algn="ctr"/>
            <a:endParaRPr lang="en-US" altLang="zh-CN" dirty="0" smtClean="0">
              <a:latin typeface="微软雅黑" pitchFamily="34" charset="-122"/>
              <a:ea typeface="微软雅黑" pitchFamily="34" charset="-122"/>
            </a:endParaRPr>
          </a:p>
        </p:txBody>
      </p:sp>
      <p:sp>
        <p:nvSpPr>
          <p:cNvPr id="6" name="下箭头标注 5"/>
          <p:cNvSpPr/>
          <p:nvPr/>
        </p:nvSpPr>
        <p:spPr>
          <a:xfrm>
            <a:off x="6228184" y="1628800"/>
            <a:ext cx="2160240" cy="792088"/>
          </a:xfrm>
          <a:prstGeom prst="down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000" dirty="0" smtClean="0">
                <a:latin typeface="微软雅黑" pitchFamily="34" charset="-122"/>
                <a:ea typeface="微软雅黑" pitchFamily="34" charset="-122"/>
              </a:rPr>
              <a:t>Governance</a:t>
            </a:r>
            <a:endParaRPr lang="zh-CN" altLang="en-US" sz="2000" dirty="0">
              <a:latin typeface="微软雅黑" pitchFamily="34" charset="-122"/>
              <a:ea typeface="微软雅黑" pitchFamily="34" charset="-122"/>
            </a:endParaRPr>
          </a:p>
        </p:txBody>
      </p:sp>
      <p:sp>
        <p:nvSpPr>
          <p:cNvPr id="7" name="圆角矩形 6"/>
          <p:cNvSpPr/>
          <p:nvPr/>
        </p:nvSpPr>
        <p:spPr>
          <a:xfrm>
            <a:off x="6228184" y="2636912"/>
            <a:ext cx="2344344" cy="15121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altLang="zh-CN" b="1" dirty="0" smtClean="0">
              <a:latin typeface="微软雅黑" pitchFamily="34" charset="-122"/>
              <a:ea typeface="微软雅黑" pitchFamily="34" charset="-122"/>
            </a:endParaRPr>
          </a:p>
          <a:p>
            <a:endParaRPr lang="en-US" altLang="zh-CN" b="1" dirty="0" smtClean="0">
              <a:latin typeface="微软雅黑" pitchFamily="34" charset="-122"/>
              <a:ea typeface="微软雅黑" pitchFamily="34" charset="-122"/>
            </a:endParaRPr>
          </a:p>
          <a:p>
            <a:endParaRPr lang="en-US" altLang="zh-CN" b="1" dirty="0" smtClean="0">
              <a:latin typeface="微软雅黑" pitchFamily="34" charset="-122"/>
              <a:ea typeface="微软雅黑" pitchFamily="34" charset="-122"/>
            </a:endParaRPr>
          </a:p>
          <a:p>
            <a:pPr algn="ctr"/>
            <a:endParaRPr lang="en-US" altLang="zh-CN" b="1" dirty="0" smtClean="0">
              <a:latin typeface="微软雅黑" pitchFamily="34" charset="-122"/>
              <a:ea typeface="微软雅黑" pitchFamily="34" charset="-122"/>
            </a:endParaRPr>
          </a:p>
          <a:p>
            <a:pPr algn="ctr"/>
            <a:endParaRPr lang="en-US" altLang="zh-CN" dirty="0" smtClean="0">
              <a:latin typeface="微软雅黑" pitchFamily="34" charset="-122"/>
              <a:ea typeface="微软雅黑" pitchFamily="34" charset="-122"/>
            </a:endParaRPr>
          </a:p>
          <a:p>
            <a:pPr algn="ctr"/>
            <a:endParaRPr lang="zh-CN" altLang="en-US" dirty="0">
              <a:latin typeface="微软雅黑" pitchFamily="34" charset="-122"/>
              <a:ea typeface="微软雅黑" pitchFamily="34" charset="-122"/>
            </a:endParaRPr>
          </a:p>
        </p:txBody>
      </p:sp>
      <p:sp>
        <p:nvSpPr>
          <p:cNvPr id="8" name="椭圆 7"/>
          <p:cNvSpPr/>
          <p:nvPr/>
        </p:nvSpPr>
        <p:spPr>
          <a:xfrm>
            <a:off x="3563888" y="1772816"/>
            <a:ext cx="1944216" cy="5760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600" b="1" dirty="0">
              <a:latin typeface="微软雅黑" pitchFamily="34" charset="-122"/>
              <a:ea typeface="微软雅黑" pitchFamily="34" charset="-122"/>
            </a:endParaRPr>
          </a:p>
        </p:txBody>
      </p:sp>
      <p:sp>
        <p:nvSpPr>
          <p:cNvPr id="9" name="椭圆 8"/>
          <p:cNvSpPr/>
          <p:nvPr/>
        </p:nvSpPr>
        <p:spPr>
          <a:xfrm>
            <a:off x="3563888" y="2564904"/>
            <a:ext cx="2016224" cy="5760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微软雅黑" pitchFamily="34" charset="-122"/>
              <a:ea typeface="微软雅黑" pitchFamily="34" charset="-122"/>
            </a:endParaRPr>
          </a:p>
        </p:txBody>
      </p:sp>
      <p:sp>
        <p:nvSpPr>
          <p:cNvPr id="10" name="椭圆 9"/>
          <p:cNvSpPr/>
          <p:nvPr/>
        </p:nvSpPr>
        <p:spPr>
          <a:xfrm>
            <a:off x="3635896" y="3429000"/>
            <a:ext cx="1944216" cy="5760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微软雅黑" pitchFamily="34" charset="-122"/>
              <a:ea typeface="微软雅黑" pitchFamily="34" charset="-122"/>
            </a:endParaRPr>
          </a:p>
        </p:txBody>
      </p:sp>
      <p:sp>
        <p:nvSpPr>
          <p:cNvPr id="11" name="矩形 10"/>
          <p:cNvSpPr/>
          <p:nvPr/>
        </p:nvSpPr>
        <p:spPr>
          <a:xfrm>
            <a:off x="827584" y="4581128"/>
            <a:ext cx="7887820"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b="1" dirty="0" smtClean="0"/>
              <a:t>Social Management---the provision of Public Products and </a:t>
            </a:r>
            <a:r>
              <a:rPr lang="en-US" altLang="zh-CN" b="1" dirty="0" smtClean="0"/>
              <a:t>Services</a:t>
            </a:r>
          </a:p>
          <a:p>
            <a:r>
              <a:rPr lang="en-US" altLang="zh-CN" b="1" dirty="0" smtClean="0"/>
              <a:t> </a:t>
            </a:r>
            <a:endParaRPr lang="en-US" altLang="zh-CN" b="1" dirty="0" smtClean="0"/>
          </a:p>
          <a:p>
            <a:r>
              <a:rPr lang="en-US" altLang="zh-CN" dirty="0" smtClean="0"/>
              <a:t>1----Government Coordination                       “Government failure”</a:t>
            </a:r>
          </a:p>
          <a:p>
            <a:r>
              <a:rPr lang="en-US" altLang="zh-CN" dirty="0" smtClean="0"/>
              <a:t>2----Market Manipulation                                “Market failure”</a:t>
            </a:r>
          </a:p>
          <a:p>
            <a:r>
              <a:rPr lang="en-US" altLang="zh-CN" dirty="0" smtClean="0"/>
              <a:t>3----NGOs-led                                                “Voluntary failure”</a:t>
            </a:r>
            <a:endParaRPr lang="zh-CN" altLang="en-US" dirty="0" smtClean="0"/>
          </a:p>
          <a:p>
            <a:pPr algn="ctr"/>
            <a:endParaRPr lang="zh-CN" altLang="en-US" b="1" dirty="0">
              <a:latin typeface="微软雅黑" pitchFamily="34" charset="-122"/>
              <a:ea typeface="微软雅黑" pitchFamily="34" charset="-122"/>
            </a:endParaRPr>
          </a:p>
        </p:txBody>
      </p:sp>
      <p:sp>
        <p:nvSpPr>
          <p:cNvPr id="13" name="右箭头 12"/>
          <p:cNvSpPr/>
          <p:nvPr/>
        </p:nvSpPr>
        <p:spPr>
          <a:xfrm>
            <a:off x="3131840" y="3140968"/>
            <a:ext cx="216024"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4" name="右箭头 13"/>
          <p:cNvSpPr/>
          <p:nvPr/>
        </p:nvSpPr>
        <p:spPr>
          <a:xfrm>
            <a:off x="5796136" y="3140968"/>
            <a:ext cx="216024"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16" name="Picture 7" descr="C:\Users\sgxy4\Documents\李大宇的文件夹—院长助理\学院介绍\国开 社院 GIF 1.gif"/>
          <p:cNvPicPr>
            <a:picLocks noChangeAspect="1" noChangeArrowheads="1"/>
          </p:cNvPicPr>
          <p:nvPr/>
        </p:nvPicPr>
        <p:blipFill>
          <a:blip r:embed="rId3" cstate="print"/>
          <a:srcRect t="36409" b="50370"/>
          <a:stretch>
            <a:fillRect/>
          </a:stretch>
        </p:blipFill>
        <p:spPr bwMode="auto">
          <a:xfrm>
            <a:off x="-6880" y="0"/>
            <a:ext cx="2441203" cy="322746"/>
          </a:xfrm>
          <a:prstGeom prst="rect">
            <a:avLst/>
          </a:prstGeom>
          <a:noFill/>
        </p:spPr>
      </p:pic>
      <p:pic>
        <p:nvPicPr>
          <p:cNvPr id="17" name="Picture 2" descr="5"/>
          <p:cNvPicPr>
            <a:picLocks noChangeAspect="1" noChangeArrowheads="1"/>
          </p:cNvPicPr>
          <p:nvPr/>
        </p:nvPicPr>
        <p:blipFill>
          <a:blip r:embed="rId4" cstate="print"/>
          <a:srcRect/>
          <a:stretch>
            <a:fillRect/>
          </a:stretch>
        </p:blipFill>
        <p:spPr bwMode="auto">
          <a:xfrm>
            <a:off x="2434323" y="0"/>
            <a:ext cx="6702797" cy="322746"/>
          </a:xfrm>
          <a:prstGeom prst="rect">
            <a:avLst/>
          </a:prstGeom>
          <a:noFill/>
          <a:ln w="9525">
            <a:noFill/>
            <a:miter lim="800000"/>
            <a:headEnd/>
            <a:tailEnd/>
          </a:ln>
        </p:spPr>
      </p:pic>
      <p:sp>
        <p:nvSpPr>
          <p:cNvPr id="15" name="TextBox 14"/>
          <p:cNvSpPr txBox="1"/>
          <p:nvPr/>
        </p:nvSpPr>
        <p:spPr>
          <a:xfrm>
            <a:off x="3643306" y="1814444"/>
            <a:ext cx="1872208" cy="400110"/>
          </a:xfrm>
          <a:prstGeom prst="rect">
            <a:avLst/>
          </a:prstGeom>
          <a:noFill/>
        </p:spPr>
        <p:txBody>
          <a:bodyPr wrap="square" rtlCol="0">
            <a:spAutoFit/>
          </a:bodyPr>
          <a:lstStyle/>
          <a:p>
            <a:r>
              <a:rPr lang="en-US" altLang="zh-CN" sz="2000" b="1" dirty="0" smtClean="0">
                <a:solidFill>
                  <a:schemeClr val="bg1"/>
                </a:solidFill>
              </a:rPr>
              <a:t>Government</a:t>
            </a:r>
            <a:endParaRPr lang="zh-CN" altLang="en-US" sz="2000" b="1" dirty="0">
              <a:solidFill>
                <a:schemeClr val="bg1"/>
              </a:solidFill>
            </a:endParaRPr>
          </a:p>
        </p:txBody>
      </p:sp>
      <p:sp>
        <p:nvSpPr>
          <p:cNvPr id="18" name="TextBox 17"/>
          <p:cNvSpPr txBox="1"/>
          <p:nvPr/>
        </p:nvSpPr>
        <p:spPr>
          <a:xfrm>
            <a:off x="3850210" y="2506800"/>
            <a:ext cx="1864798" cy="707886"/>
          </a:xfrm>
          <a:prstGeom prst="rect">
            <a:avLst/>
          </a:prstGeom>
          <a:noFill/>
        </p:spPr>
        <p:txBody>
          <a:bodyPr wrap="square" rtlCol="0">
            <a:spAutoFit/>
          </a:bodyPr>
          <a:lstStyle/>
          <a:p>
            <a:r>
              <a:rPr lang="en-US" altLang="zh-CN" sz="2000" b="1" dirty="0" smtClean="0">
                <a:solidFill>
                  <a:schemeClr val="bg1"/>
                </a:solidFill>
              </a:rPr>
              <a:t>Community Residents</a:t>
            </a:r>
            <a:endParaRPr lang="zh-CN" altLang="en-US" sz="2000" b="1" dirty="0">
              <a:solidFill>
                <a:schemeClr val="bg1"/>
              </a:solidFill>
            </a:endParaRPr>
          </a:p>
        </p:txBody>
      </p:sp>
      <p:sp>
        <p:nvSpPr>
          <p:cNvPr id="19" name="TextBox 18"/>
          <p:cNvSpPr txBox="1"/>
          <p:nvPr/>
        </p:nvSpPr>
        <p:spPr>
          <a:xfrm>
            <a:off x="3571868" y="3357562"/>
            <a:ext cx="2071702" cy="646331"/>
          </a:xfrm>
          <a:prstGeom prst="rect">
            <a:avLst/>
          </a:prstGeom>
          <a:noFill/>
        </p:spPr>
        <p:txBody>
          <a:bodyPr wrap="square" rtlCol="0">
            <a:spAutoFit/>
          </a:bodyPr>
          <a:lstStyle/>
          <a:p>
            <a:pPr algn="ctr"/>
            <a:r>
              <a:rPr lang="en-US" altLang="zh-CN" b="1" dirty="0" smtClean="0">
                <a:solidFill>
                  <a:schemeClr val="bg1"/>
                </a:solidFill>
              </a:rPr>
              <a:t>Social Organizations</a:t>
            </a:r>
            <a:endParaRPr lang="zh-CN" altLang="en-US" b="1" dirty="0">
              <a:solidFill>
                <a:schemeClr val="bg1"/>
              </a:solidFill>
            </a:endParaRPr>
          </a:p>
        </p:txBody>
      </p:sp>
      <p:sp>
        <p:nvSpPr>
          <p:cNvPr id="21" name="TextBox 20"/>
          <p:cNvSpPr txBox="1"/>
          <p:nvPr/>
        </p:nvSpPr>
        <p:spPr>
          <a:xfrm>
            <a:off x="6235096" y="2740879"/>
            <a:ext cx="2908936" cy="1323439"/>
          </a:xfrm>
          <a:prstGeom prst="rect">
            <a:avLst/>
          </a:prstGeom>
          <a:noFill/>
        </p:spPr>
        <p:txBody>
          <a:bodyPr wrap="square" rtlCol="0">
            <a:spAutoFit/>
          </a:bodyPr>
          <a:lstStyle/>
          <a:p>
            <a:r>
              <a:rPr lang="en-US" altLang="zh-CN" sz="1600" b="1" dirty="0" smtClean="0"/>
              <a:t>Negotiation &amp; </a:t>
            </a:r>
          </a:p>
          <a:p>
            <a:r>
              <a:rPr lang="en-US" altLang="zh-CN" sz="1600" b="1" dirty="0" smtClean="0"/>
              <a:t>Collaboration </a:t>
            </a:r>
            <a:endParaRPr lang="en-US" altLang="zh-CN" sz="1600" b="1" dirty="0" smtClean="0"/>
          </a:p>
          <a:p>
            <a:endParaRPr lang="en-US" altLang="zh-CN" sz="1600" b="1" dirty="0" smtClean="0"/>
          </a:p>
          <a:p>
            <a:r>
              <a:rPr lang="en-US" altLang="zh-CN" sz="1600" dirty="0" smtClean="0"/>
              <a:t>Multilateral Governance</a:t>
            </a:r>
          </a:p>
          <a:p>
            <a:r>
              <a:rPr lang="en-US" altLang="zh-CN" sz="1600" dirty="0" smtClean="0"/>
              <a:t>Consultation Governance</a:t>
            </a:r>
          </a:p>
        </p:txBody>
      </p:sp>
    </p:spTree>
    <p:extLst>
      <p:ext uri="{BB962C8B-B14F-4D97-AF65-F5344CB8AC3E}">
        <p14:creationId xmlns:p14="http://schemas.microsoft.com/office/powerpoint/2010/main" xmlns="" val="44863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7" grpId="0" animBg="1"/>
      <p:bldP spid="8" grpId="0" animBg="1"/>
      <p:bldP spid="9" grpId="0" animBg="1"/>
      <p:bldP spid="10" grpId="0" animBg="1"/>
      <p:bldP spid="11" grpId="0" animBg="1"/>
      <p:bldP spid="13" grpId="0" animBg="1"/>
      <p:bldP spid="14" grpId="0" animBg="1"/>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5073</TotalTime>
  <Pages>0</Pages>
  <Words>1383</Words>
  <Characters>0</Characters>
  <Application>Microsoft Office PowerPoint</Application>
  <DocSecurity>0</DocSecurity>
  <PresentationFormat>全屏显示(4:3)</PresentationFormat>
  <Lines>0</Lines>
  <Paragraphs>332</Paragraphs>
  <Slides>26</Slides>
  <Notes>25</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默认设计模板</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Thank you!</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dawei</dc:creator>
  <cp:lastModifiedBy>fghg</cp:lastModifiedBy>
  <cp:revision>482</cp:revision>
  <dcterms:created xsi:type="dcterms:W3CDTF">2013-09-03T03:30:06Z</dcterms:created>
  <dcterms:modified xsi:type="dcterms:W3CDTF">2016-09-22T07:26:36Z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